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385" r:id="rId2"/>
    <p:sldId id="258" r:id="rId3"/>
    <p:sldId id="401" r:id="rId4"/>
    <p:sldId id="433" r:id="rId5"/>
    <p:sldId id="384" r:id="rId6"/>
    <p:sldId id="382" r:id="rId7"/>
    <p:sldId id="389" r:id="rId8"/>
    <p:sldId id="405" r:id="rId9"/>
    <p:sldId id="403" r:id="rId10"/>
    <p:sldId id="430" r:id="rId11"/>
    <p:sldId id="390" r:id="rId12"/>
    <p:sldId id="406" r:id="rId13"/>
    <p:sldId id="411" r:id="rId14"/>
    <p:sldId id="412" r:id="rId15"/>
    <p:sldId id="409" r:id="rId16"/>
    <p:sldId id="415" r:id="rId17"/>
    <p:sldId id="413" r:id="rId18"/>
    <p:sldId id="416" r:id="rId19"/>
    <p:sldId id="402" r:id="rId20"/>
    <p:sldId id="407" r:id="rId21"/>
    <p:sldId id="435" r:id="rId22"/>
    <p:sldId id="436" r:id="rId23"/>
    <p:sldId id="434" r:id="rId24"/>
    <p:sldId id="387" r:id="rId25"/>
    <p:sldId id="388" r:id="rId26"/>
    <p:sldId id="410" r:id="rId27"/>
    <p:sldId id="391" r:id="rId28"/>
    <p:sldId id="421" r:id="rId29"/>
    <p:sldId id="422" r:id="rId30"/>
    <p:sldId id="428" r:id="rId31"/>
    <p:sldId id="429" r:id="rId32"/>
    <p:sldId id="449" r:id="rId33"/>
    <p:sldId id="451" r:id="rId34"/>
    <p:sldId id="423" r:id="rId35"/>
    <p:sldId id="424" r:id="rId36"/>
    <p:sldId id="425" r:id="rId37"/>
    <p:sldId id="426" r:id="rId38"/>
    <p:sldId id="427" r:id="rId39"/>
    <p:sldId id="437" r:id="rId40"/>
    <p:sldId id="439" r:id="rId41"/>
    <p:sldId id="438" r:id="rId42"/>
    <p:sldId id="440" r:id="rId43"/>
    <p:sldId id="441" r:id="rId44"/>
    <p:sldId id="442" r:id="rId45"/>
    <p:sldId id="443" r:id="rId46"/>
    <p:sldId id="444" r:id="rId47"/>
    <p:sldId id="445" r:id="rId48"/>
    <p:sldId id="446" r:id="rId49"/>
    <p:sldId id="447" r:id="rId50"/>
    <p:sldId id="448" r:id="rId51"/>
    <p:sldId id="392" r:id="rId52"/>
    <p:sldId id="393" r:id="rId53"/>
    <p:sldId id="394" r:id="rId54"/>
    <p:sldId id="398" r:id="rId55"/>
    <p:sldId id="418" r:id="rId56"/>
    <p:sldId id="400" r:id="rId57"/>
    <p:sldId id="395" r:id="rId58"/>
    <p:sldId id="397" r:id="rId59"/>
    <p:sldId id="419" r:id="rId60"/>
    <p:sldId id="396" r:id="rId61"/>
    <p:sldId id="420" r:id="rId62"/>
    <p:sldId id="431" r:id="rId63"/>
    <p:sldId id="432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27D29C9-1E29-4E7E-99E3-2070473DE89A}">
          <p14:sldIdLst>
            <p14:sldId id="385"/>
            <p14:sldId id="258"/>
            <p14:sldId id="401"/>
            <p14:sldId id="433"/>
            <p14:sldId id="384"/>
            <p14:sldId id="382"/>
          </p14:sldIdLst>
        </p14:section>
        <p14:section name="유저정보" id="{B41A3B77-D6D7-47D7-A221-33A368DE285A}">
          <p14:sldIdLst>
            <p14:sldId id="389"/>
            <p14:sldId id="405"/>
            <p14:sldId id="403"/>
            <p14:sldId id="430"/>
          </p14:sldIdLst>
        </p14:section>
        <p14:section name="커뮤니티" id="{2F430733-BDDC-43D4-BEF4-D5DE7CA4863F}">
          <p14:sldIdLst>
            <p14:sldId id="390"/>
            <p14:sldId id="406"/>
            <p14:sldId id="411"/>
            <p14:sldId id="412"/>
            <p14:sldId id="409"/>
            <p14:sldId id="415"/>
          </p14:sldIdLst>
        </p14:section>
        <p14:section name="관리자" id="{FF88855C-A58B-41A4-8963-199A80B70FC8}">
          <p14:sldIdLst>
            <p14:sldId id="413"/>
            <p14:sldId id="416"/>
          </p14:sldIdLst>
        </p14:section>
        <p14:section name="지도" id="{3A4DBBAB-6F6E-461E-9C1A-F5E7FB3876BD}">
          <p14:sldIdLst>
            <p14:sldId id="402"/>
            <p14:sldId id="407"/>
            <p14:sldId id="435"/>
            <p14:sldId id="436"/>
            <p14:sldId id="434"/>
          </p14:sldIdLst>
        </p14:section>
        <p14:section name="API" id="{E4DC1B95-4124-4ECE-BCF2-0EC664563EFE}">
          <p14:sldIdLst>
            <p14:sldId id="387"/>
            <p14:sldId id="388"/>
            <p14:sldId id="410"/>
            <p14:sldId id="391"/>
            <p14:sldId id="421"/>
            <p14:sldId id="422"/>
            <p14:sldId id="428"/>
            <p14:sldId id="429"/>
            <p14:sldId id="449"/>
            <p14:sldId id="451"/>
            <p14:sldId id="423"/>
            <p14:sldId id="424"/>
            <p14:sldId id="425"/>
            <p14:sldId id="426"/>
            <p14:sldId id="427"/>
            <p14:sldId id="437"/>
            <p14:sldId id="439"/>
            <p14:sldId id="438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</p14:sldIdLst>
        </p14:section>
        <p14:section name="DB" id="{4B47CAA5-B134-4F6D-8A51-0F15794C6FD6}">
          <p14:sldIdLst>
            <p14:sldId id="392"/>
            <p14:sldId id="393"/>
            <p14:sldId id="394"/>
            <p14:sldId id="398"/>
            <p14:sldId id="418"/>
            <p14:sldId id="400"/>
            <p14:sldId id="395"/>
            <p14:sldId id="397"/>
            <p14:sldId id="419"/>
            <p14:sldId id="396"/>
            <p14:sldId id="420"/>
            <p14:sldId id="431"/>
            <p14:sldId id="4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B5020BC-59A6-46DF-B6B5-1535F9370B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F5CF24-DC29-4F02-82E6-AA9F14F16D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29D95-E9E3-4552-957F-C7B8CD71DED8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3C370E-D69E-42C1-86C2-EA4D38AD87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C66411-3AB5-4180-BFAA-759EDA1152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41C52-F1BB-4C07-A20E-12CFF5620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918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F0C81-324A-46ED-B73B-81B80D72A858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D15EC-A2B4-4E7E-9559-14A76DF48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6180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9C9F2-7C80-4D0D-A5F8-E0B8089F3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B85C7B-BBD9-47B4-84FB-FC65A22FE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E71B02-9346-4F6E-87B4-2BDF06EC3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5539-0D9D-4F39-A215-82A46FF80F5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538019-2715-491D-BDB5-51F527AB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9E5A94-4F52-45BF-9417-23B3D3119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798B8-79D5-4ACF-9BBC-BDBE2176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774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CB7E5-576A-497F-AF17-9DD45A61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065194-BD0F-4E72-AF93-06C7542E0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5A2162-0040-419C-BFC9-45B95834F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5539-0D9D-4F39-A215-82A46FF80F5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530AA4-0B68-408A-8EF4-CD77881D7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4ECA6-9F1B-4E99-8013-1F25049F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798B8-79D5-4ACF-9BBC-BDBE2176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85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1062A-36C4-4DAA-824B-01EFFAEAE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0ED167-4267-46F2-8C81-1A0752D10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E7F46F-9F5B-4EFE-9238-E59FD34E8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5539-0D9D-4F39-A215-82A46FF80F5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F7DBB6-F341-4F3B-83BA-F2FBA2949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3479A5-3A03-4237-BD24-B218A33AC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798B8-79D5-4ACF-9BBC-BDBE2176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00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FCF5F-B5DC-48C6-A83D-2B4254F5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D4A13C-B9AD-4E08-A4D5-68606884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5539-0D9D-4F39-A215-82A46FF80F5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509854-FB91-4CC3-9AED-91BFBE61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3D70A8-377E-4421-8D3D-F8BD5EAD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798B8-79D5-4ACF-9BBC-BDBE2176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115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빈화면+상세설명" userDrawn="1">
  <p:cSld name="빈화면+상세설명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oogle Shape;24;p46"/>
          <p:cNvGraphicFramePr/>
          <p:nvPr>
            <p:extLst>
              <p:ext uri="{D42A27DB-BD31-4B8C-83A1-F6EECF244321}">
                <p14:modId xmlns:p14="http://schemas.microsoft.com/office/powerpoint/2010/main" val="3814465973"/>
              </p:ext>
            </p:extLst>
          </p:nvPr>
        </p:nvGraphicFramePr>
        <p:xfrm>
          <a:off x="8956086" y="393703"/>
          <a:ext cx="3117375" cy="63928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928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ulim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Google Shape;25;p46"/>
          <p:cNvGraphicFramePr/>
          <p:nvPr>
            <p:extLst>
              <p:ext uri="{D42A27DB-BD31-4B8C-83A1-F6EECF244321}">
                <p14:modId xmlns:p14="http://schemas.microsoft.com/office/powerpoint/2010/main" val="705449667"/>
              </p:ext>
            </p:extLst>
          </p:nvPr>
        </p:nvGraphicFramePr>
        <p:xfrm>
          <a:off x="93140" y="393705"/>
          <a:ext cx="8799108" cy="63928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99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928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ulim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25" marR="1219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Google Shape;26;p46"/>
          <p:cNvGraphicFramePr/>
          <p:nvPr>
            <p:extLst>
              <p:ext uri="{D42A27DB-BD31-4B8C-83A1-F6EECF244321}">
                <p14:modId xmlns:p14="http://schemas.microsoft.com/office/powerpoint/2010/main" val="2623342793"/>
              </p:ext>
            </p:extLst>
          </p:nvPr>
        </p:nvGraphicFramePr>
        <p:xfrm>
          <a:off x="95025" y="71427"/>
          <a:ext cx="8797224" cy="2460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4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34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0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</a:t>
                      </a:r>
                      <a:r>
                        <a:rPr lang="en-US" sz="900" b="1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명</a:t>
                      </a:r>
                      <a:endParaRPr sz="1200" u="none" strike="noStrike" cap="none" dirty="0"/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9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Gulim"/>
                        <a:buNone/>
                      </a:pPr>
                      <a:endParaRPr sz="9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Google Shape;27;p46"/>
          <p:cNvGraphicFramePr/>
          <p:nvPr>
            <p:extLst>
              <p:ext uri="{D42A27DB-BD31-4B8C-83A1-F6EECF244321}">
                <p14:modId xmlns:p14="http://schemas.microsoft.com/office/powerpoint/2010/main" val="388461848"/>
              </p:ext>
            </p:extLst>
          </p:nvPr>
        </p:nvGraphicFramePr>
        <p:xfrm>
          <a:off x="8956114" y="63502"/>
          <a:ext cx="3117375" cy="2460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59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0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sz="1200" u="none" strike="noStrike" cap="none" dirty="0"/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Gulim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4780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4">
          <p15:clr>
            <a:srgbClr val="FBAE40"/>
          </p15:clr>
        </p15:guide>
        <p15:guide id="2" pos="44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7CD586-56AD-4647-9398-6BE6D2ED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4F5069-21B5-4766-93C8-FF29A2CDF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BA1EC-9C2B-45CD-8777-454D7AB38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35539-0D9D-4F39-A215-82A46FF80F52}" type="datetimeFigureOut">
              <a:rPr lang="ko-KR" altLang="en-US" smtClean="0"/>
              <a:t>2024-08-23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D5140-60FD-49E9-BED4-AE827D143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63CB5E-4D52-4C80-B491-A0EFF9506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798B8-79D5-4ACF-9BBC-BDBE2176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97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60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137:8080/api/board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137:8080/api/board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137:8080/api/board" TargetMode="Externa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137:8080/api/board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137:8080/api/board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137:8080/api/board/%7bboard_id%7d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137:8080/api/board/%7bboard_id%7d/reply/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137:8080/api/board/%7bboard_id%7d/reply/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137:8080/api/board/%7bboard_id%7d/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137:8080/api/board/%7bboard_id%7d/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137:8080/api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137:8080/api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137:8080/api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137:8080/api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137:8080/api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137:8080/api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137:8080/api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5107C5-9EAD-44D4-AD8D-BA0BE4EB57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CFD1F07-6C82-49D2-B25C-7FBBA50B97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B Travel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94DEFAD6-9020-42DF-8F23-F189C7B54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BE : </a:t>
            </a:r>
            <a:r>
              <a:rPr lang="ko-KR" altLang="en-US" dirty="0" err="1">
                <a:solidFill>
                  <a:schemeClr val="bg1"/>
                </a:solidFill>
              </a:rPr>
              <a:t>김선신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FE : </a:t>
            </a:r>
            <a:r>
              <a:rPr lang="ko-KR" altLang="en-US" dirty="0">
                <a:solidFill>
                  <a:schemeClr val="bg1"/>
                </a:solidFill>
              </a:rPr>
              <a:t>이창수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A20B95-1E4E-40E1-8DA3-FC5A67FE875B}"/>
              </a:ext>
            </a:extLst>
          </p:cNvPr>
          <p:cNvSpPr/>
          <p:nvPr/>
        </p:nvSpPr>
        <p:spPr>
          <a:xfrm>
            <a:off x="3020291" y="1773382"/>
            <a:ext cx="6160654" cy="39622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908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마이 페이지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588707"/>
              </p:ext>
            </p:extLst>
          </p:nvPr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회원 정보 수정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비밀번호를 입력하고 나서 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개인 정보수정 페이지로 이동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변경하고자 하는 내용을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BE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반영 요청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>
                  <a:txBody>
                    <a:bodyPr/>
                    <a:lstStyle/>
                    <a:p>
                      <a:pPr algn="ctr"/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변경된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username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token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을 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localStorage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저장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715403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 err="1">
                          <a:effectLst/>
                          <a:latin typeface="+mn-ea"/>
                          <a:ea typeface="+mn-ea"/>
                        </a:rPr>
                        <a:t>입력받은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비밀번호가 회원정보와 일치하는지 확인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Request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 받은 정보를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 수정 반영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변경된 정보와 새로 발급된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token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을 반환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기존에 사용하던 비밀번호 입력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변경하고자 하는 내용 입력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없음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관리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en-US" sz="1000" dirty="0"/>
              <a:t>Users-03</a:t>
            </a:r>
            <a:endParaRPr kumimoji="1" lang="ko-Kore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89B1FD-4B3E-49B3-9388-43D8DD94DCF9}"/>
              </a:ext>
            </a:extLst>
          </p:cNvPr>
          <p:cNvSpPr txBox="1"/>
          <p:nvPr/>
        </p:nvSpPr>
        <p:spPr>
          <a:xfrm>
            <a:off x="3696417" y="3244334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마이 페이지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정보수정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F0CC31-EEB8-44B9-A552-A2A475379AD2}"/>
              </a:ext>
            </a:extLst>
          </p:cNvPr>
          <p:cNvSpPr/>
          <p:nvPr/>
        </p:nvSpPr>
        <p:spPr>
          <a:xfrm>
            <a:off x="1462125" y="1089000"/>
            <a:ext cx="6120000" cy="468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97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커뮤니티 게시판</a:t>
            </a:r>
            <a:r>
              <a:rPr kumimoji="1" lang="en-US" altLang="ko-KR" sz="1000" dirty="0"/>
              <a:t>	</a:t>
            </a:r>
            <a:endParaRPr kumimoji="1" lang="ko-KR" altLang="en-US" sz="1000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271287"/>
              </p:ext>
            </p:extLst>
          </p:nvPr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전체 게시물이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개 단위로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페이지네이션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되어 있는 페이지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Token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 있는 사용자에 한해 </a:t>
                      </a:r>
                      <a:br>
                        <a:rPr lang="en-US" altLang="ko-KR" sz="900" dirty="0">
                          <a:latin typeface="+mn-ea"/>
                          <a:ea typeface="+mn-ea"/>
                        </a:rPr>
                      </a:b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BE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게시물 전체 정보 요청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반환 받은 정보를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Pagination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하여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개 단위로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게시글 행 클릭 시 세부 페이지로 이동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Board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테이블에 있는 모든 정보를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FE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 반환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없음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altLang="en-US" sz="900" dirty="0" err="1">
                          <a:effectLst/>
                          <a:latin typeface="+mn-ea"/>
                          <a:ea typeface="+mn-ea"/>
                        </a:rPr>
                        <a:t>BoardList</a:t>
                      </a:r>
                      <a:r>
                        <a:rPr lang="en-US" altLang="en-US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en-US" sz="900" dirty="0" err="1">
                          <a:effectLst/>
                          <a:latin typeface="+mn-ea"/>
                          <a:ea typeface="+mn-ea"/>
                        </a:rPr>
                        <a:t>BoardDetail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관리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000" dirty="0"/>
              <a:t>Board-01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87B86-7176-4987-8789-CD2D17889C58}"/>
              </a:ext>
            </a:extLst>
          </p:cNvPr>
          <p:cNvSpPr txBox="1"/>
          <p:nvPr/>
        </p:nvSpPr>
        <p:spPr>
          <a:xfrm>
            <a:off x="3696417" y="324433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커뮤니티 게시판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CD5E2E-CADA-4393-A67E-761F0FBA4A9C}"/>
              </a:ext>
            </a:extLst>
          </p:cNvPr>
          <p:cNvSpPr/>
          <p:nvPr/>
        </p:nvSpPr>
        <p:spPr>
          <a:xfrm>
            <a:off x="1330037" y="1129443"/>
            <a:ext cx="6120000" cy="45991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419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게시글 작성</a:t>
            </a:r>
            <a:r>
              <a:rPr kumimoji="1" lang="en-US" altLang="ko-KR" sz="1000" dirty="0"/>
              <a:t>	</a:t>
            </a:r>
            <a:endParaRPr kumimoji="1" lang="ko-KR" altLang="en-US" sz="1000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535918"/>
              </p:ext>
            </p:extLst>
          </p:nvPr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게시글을 작성하는 기능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제목과 내용을 폼형태로 받아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BE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POST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요청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altLang="ko-Kore-KR" sz="900" dirty="0">
                          <a:effectLst/>
                          <a:latin typeface="+mn-ea"/>
                          <a:ea typeface="+mn-ea"/>
                        </a:rPr>
                        <a:t>Request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 게시글 정보를 받아 데이터베이스에 저장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내용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게시판 페이지로 이동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관리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000" dirty="0"/>
              <a:t>Board-02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87B86-7176-4987-8789-CD2D17889C58}"/>
              </a:ext>
            </a:extLst>
          </p:cNvPr>
          <p:cNvSpPr txBox="1"/>
          <p:nvPr/>
        </p:nvSpPr>
        <p:spPr>
          <a:xfrm>
            <a:off x="3696417" y="324433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게시글 작성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9BC4B5-2BDC-4A7C-B46E-1009B1874E78}"/>
              </a:ext>
            </a:extLst>
          </p:cNvPr>
          <p:cNvSpPr/>
          <p:nvPr/>
        </p:nvSpPr>
        <p:spPr>
          <a:xfrm>
            <a:off x="1330037" y="1204384"/>
            <a:ext cx="6449975" cy="38005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401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세부 게시글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539248"/>
              </p:ext>
            </p:extLst>
          </p:nvPr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세부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게시글에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대한 정보를 보여주는 페이지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수정버튼 클릭 시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form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형태로 전환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반환 받은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JSON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파일을 세부정보로 전시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FE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에서 요청한 해당 게시글의 세부정보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dirty="0" err="1">
                          <a:effectLst/>
                          <a:latin typeface="+mn-ea"/>
                          <a:ea typeface="+mn-ea"/>
                        </a:rPr>
                        <a:t>ReplyList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dirty="0" err="1">
                          <a:effectLst/>
                          <a:latin typeface="+mn-ea"/>
                          <a:ea typeface="+mn-ea"/>
                        </a:rPr>
                        <a:t>RecommendList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를 반환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없음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없음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관리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000" dirty="0"/>
              <a:t>Board-03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87B86-7176-4987-8789-CD2D17889C58}"/>
              </a:ext>
            </a:extLst>
          </p:cNvPr>
          <p:cNvSpPr txBox="1"/>
          <p:nvPr/>
        </p:nvSpPr>
        <p:spPr>
          <a:xfrm>
            <a:off x="3696417" y="324433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세부 게시글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DF8419-B70F-4D3A-8692-7C94555F36ED}"/>
              </a:ext>
            </a:extLst>
          </p:cNvPr>
          <p:cNvSpPr/>
          <p:nvPr/>
        </p:nvSpPr>
        <p:spPr>
          <a:xfrm>
            <a:off x="1330037" y="1089000"/>
            <a:ext cx="6500775" cy="468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50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게시글 추천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456506"/>
              </p:ext>
            </p:extLst>
          </p:nvPr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게시글 세부정보 페이지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랜더링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시 </a:t>
                      </a: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RecommendList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에서 추천여부를 확인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추천여부에 따라 추천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추천취소로 버튼 변경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사용자가 추천 버튼 클릭 시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BE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유저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게시글 정보를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json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형태로 전송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Request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형태로 추천 정보를 받아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 저장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관리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000" dirty="0"/>
              <a:t>Board-04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87B86-7176-4987-8789-CD2D17889C58}"/>
              </a:ext>
            </a:extLst>
          </p:cNvPr>
          <p:cNvSpPr txBox="1"/>
          <p:nvPr/>
        </p:nvSpPr>
        <p:spPr>
          <a:xfrm>
            <a:off x="3696417" y="324433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게시글 추천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2F5C23-5E1E-41CC-8DFD-B64A1D05DE31}"/>
              </a:ext>
            </a:extLst>
          </p:cNvPr>
          <p:cNvSpPr/>
          <p:nvPr/>
        </p:nvSpPr>
        <p:spPr>
          <a:xfrm>
            <a:off x="1462125" y="1089000"/>
            <a:ext cx="6120000" cy="46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4B01B0-3683-4DCF-BC55-E1425E9EA40B}"/>
              </a:ext>
            </a:extLst>
          </p:cNvPr>
          <p:cNvSpPr/>
          <p:nvPr/>
        </p:nvSpPr>
        <p:spPr>
          <a:xfrm>
            <a:off x="1330037" y="1089000"/>
            <a:ext cx="6500775" cy="468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75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댓글 작성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46417"/>
              </p:ext>
            </p:extLst>
          </p:nvPr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게시글에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댓글이 하나도 없을 경우 문구 추가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폼을 통해 댓글을 입력 받아 해당내용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BE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전송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반환된 값을 </a:t>
                      </a: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ReplyList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추가하여 페이지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랜더링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Request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 댓글 정보를 받아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 저장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관리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000" dirty="0"/>
              <a:t>Board-05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87B86-7176-4987-8789-CD2D17889C58}"/>
              </a:ext>
            </a:extLst>
          </p:cNvPr>
          <p:cNvSpPr txBox="1"/>
          <p:nvPr/>
        </p:nvSpPr>
        <p:spPr>
          <a:xfrm>
            <a:off x="3696417" y="324433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댓글 작성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FF4B30-43AF-4514-A5C1-965244ECD029}"/>
              </a:ext>
            </a:extLst>
          </p:cNvPr>
          <p:cNvSpPr/>
          <p:nvPr/>
        </p:nvSpPr>
        <p:spPr>
          <a:xfrm>
            <a:off x="1462125" y="1089000"/>
            <a:ext cx="6120000" cy="46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C30020-2E8C-4548-BFB5-6DF2BCCF579D}"/>
              </a:ext>
            </a:extLst>
          </p:cNvPr>
          <p:cNvSpPr/>
          <p:nvPr/>
        </p:nvSpPr>
        <p:spPr>
          <a:xfrm>
            <a:off x="1330037" y="1089000"/>
            <a:ext cx="6500775" cy="468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796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댓글 수정 및 삭제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32450"/>
              </p:ext>
            </p:extLst>
          </p:nvPr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ReplyList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중 사용자가 작성한 댓글에 대하여 수정 및 삭제 버튼 전시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수정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수정폼으로 전환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BE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해당 내용 전송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삭제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확인창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이후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BE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해당 내용 전송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Request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 댓글 정보를 받아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 반영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관리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000" dirty="0"/>
              <a:t>Board-06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87B86-7176-4987-8789-CD2D17889C58}"/>
              </a:ext>
            </a:extLst>
          </p:cNvPr>
          <p:cNvSpPr txBox="1"/>
          <p:nvPr/>
        </p:nvSpPr>
        <p:spPr>
          <a:xfrm>
            <a:off x="3696417" y="324433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댓글 수정 및 삭제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293548-4441-4E4C-A6E5-2D2753067726}"/>
              </a:ext>
            </a:extLst>
          </p:cNvPr>
          <p:cNvSpPr/>
          <p:nvPr/>
        </p:nvSpPr>
        <p:spPr>
          <a:xfrm>
            <a:off x="1462125" y="1089000"/>
            <a:ext cx="6120000" cy="46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CC1BAF-1CF7-4B63-94C3-BD105E2508EC}"/>
              </a:ext>
            </a:extLst>
          </p:cNvPr>
          <p:cNvSpPr/>
          <p:nvPr/>
        </p:nvSpPr>
        <p:spPr>
          <a:xfrm>
            <a:off x="1330037" y="1089000"/>
            <a:ext cx="6500775" cy="468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673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관리자 페이지</a:t>
            </a:r>
            <a:r>
              <a:rPr kumimoji="1" lang="en-US" altLang="ko-KR" sz="1000" dirty="0"/>
              <a:t>	</a:t>
            </a:r>
            <a:endParaRPr kumimoji="1" lang="ko-KR" altLang="en-US" sz="1000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765909"/>
              </p:ext>
            </p:extLst>
          </p:nvPr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BE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가입된 유저 정보를 요청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개인정보 보호를 위해 이메일 일부를 가림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User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테이블에 있는 모든 정보를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FE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 반환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관리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000" dirty="0"/>
              <a:t>Admin-01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87B86-7176-4987-8789-CD2D17889C58}"/>
              </a:ext>
            </a:extLst>
          </p:cNvPr>
          <p:cNvSpPr txBox="1"/>
          <p:nvPr/>
        </p:nvSpPr>
        <p:spPr>
          <a:xfrm>
            <a:off x="3696417" y="324433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19640E-E26C-4C99-8FC3-EF18B99193A9}"/>
              </a:ext>
            </a:extLst>
          </p:cNvPr>
          <p:cNvSpPr/>
          <p:nvPr/>
        </p:nvSpPr>
        <p:spPr>
          <a:xfrm>
            <a:off x="1462125" y="1089000"/>
            <a:ext cx="6120000" cy="468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946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관리자 페이지</a:t>
            </a:r>
            <a:r>
              <a:rPr kumimoji="1" lang="en-US" altLang="ko-KR" sz="1000" dirty="0"/>
              <a:t>	</a:t>
            </a:r>
            <a:endParaRPr kumimoji="1" lang="ko-KR" altLang="en-US" sz="1000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923840"/>
              </p:ext>
            </p:extLst>
          </p:nvPr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유저 행 클릭 시 해당 유저가 작성한 게시글을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개단위로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Pagination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게시글 클릭 시 페이지로 보내줌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관리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000" dirty="0"/>
              <a:t>Admin-01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87B86-7176-4987-8789-CD2D17889C58}"/>
              </a:ext>
            </a:extLst>
          </p:cNvPr>
          <p:cNvSpPr txBox="1"/>
          <p:nvPr/>
        </p:nvSpPr>
        <p:spPr>
          <a:xfrm>
            <a:off x="3696417" y="3244334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페이지 게시글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5C8945-7A61-469A-9EB1-8DA3C03CD6B1}"/>
              </a:ext>
            </a:extLst>
          </p:cNvPr>
          <p:cNvSpPr/>
          <p:nvPr/>
        </p:nvSpPr>
        <p:spPr>
          <a:xfrm>
            <a:off x="1462125" y="1089000"/>
            <a:ext cx="6120000" cy="468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24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맵 기본 값</a:t>
            </a:r>
            <a:endParaRPr kumimoji="1" lang="en-US" altLang="ko-KR" sz="1000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879478"/>
              </p:ext>
            </p:extLst>
          </p:nvPr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최초 접속 시 연제구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정보를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BE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요청하여 해당 마커와 자전거 도로를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랜더링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Point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marker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LineString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은 </a:t>
                      </a: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PolyLine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으로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랜더링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맵에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자전거 도로 등급별 색으로 표시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연제구의 명소 및 자전거 도로 정보를 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에서 추출하여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FE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 전달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없음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altLang="en-US" sz="900" dirty="0">
                          <a:effectLst/>
                          <a:latin typeface="+mn-ea"/>
                          <a:ea typeface="+mn-ea"/>
                        </a:rPr>
                        <a:t>Marker, </a:t>
                      </a:r>
                      <a:r>
                        <a:rPr lang="en-US" altLang="en-US" sz="900" dirty="0" err="1">
                          <a:effectLst/>
                          <a:latin typeface="+mn-ea"/>
                          <a:ea typeface="+mn-ea"/>
                        </a:rPr>
                        <a:t>PolyLine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텍스트를 입력하세요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000" dirty="0"/>
              <a:t>Map-01</a:t>
            </a:r>
            <a:endParaRPr kumimoji="1"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9E35CF-7E34-4D90-9666-8DBF699E2149}"/>
              </a:ext>
            </a:extLst>
          </p:cNvPr>
          <p:cNvSpPr txBox="1"/>
          <p:nvPr/>
        </p:nvSpPr>
        <p:spPr>
          <a:xfrm>
            <a:off x="3696417" y="324433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메인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E4A9FE-6D53-415E-B3AC-FDCB2BB38006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2" r="12065"/>
          <a:stretch/>
        </p:blipFill>
        <p:spPr bwMode="auto">
          <a:xfrm>
            <a:off x="1231291" y="1089000"/>
            <a:ext cx="6120000" cy="468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475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146C3-B8B0-406D-84B8-A9D32AF2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C1980-B133-4650-A4DD-E3CADB853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공공 데이터 포털</a:t>
            </a:r>
            <a:r>
              <a:rPr lang="en-US" altLang="ko-KR" dirty="0"/>
              <a:t>, </a:t>
            </a:r>
            <a:r>
              <a:rPr lang="ko-KR" altLang="en-US" dirty="0"/>
              <a:t>국가교통 데이터 오픈마켓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내용 </a:t>
            </a:r>
            <a:r>
              <a:rPr lang="en-US" altLang="ko-KR" dirty="0"/>
              <a:t>: “</a:t>
            </a:r>
            <a:r>
              <a:rPr lang="ko-KR" altLang="en-US" dirty="0"/>
              <a:t>자전거를 이용한 부산 여행</a:t>
            </a:r>
            <a:r>
              <a:rPr lang="en-US" altLang="ko-KR" dirty="0"/>
              <a:t>”</a:t>
            </a:r>
            <a:r>
              <a:rPr lang="ko-KR" altLang="en-US" dirty="0"/>
              <a:t> 정보 제공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주요 컨텐츠</a:t>
            </a:r>
            <a:endParaRPr lang="en-US" altLang="ko-KR" dirty="0"/>
          </a:p>
          <a:p>
            <a:pPr lvl="1"/>
            <a:r>
              <a:rPr lang="ko-KR" altLang="en-US" dirty="0"/>
              <a:t>자전거로 접근 가능한 부산 명소 정보 제공</a:t>
            </a:r>
            <a:endParaRPr lang="en-US" altLang="ko-KR" dirty="0"/>
          </a:p>
          <a:p>
            <a:pPr lvl="1"/>
            <a:r>
              <a:rPr lang="ko-KR" altLang="en-US" dirty="0"/>
              <a:t>부산명소 별 추천 및 댓글 기능</a:t>
            </a:r>
          </a:p>
        </p:txBody>
      </p:sp>
    </p:spTree>
    <p:extLst>
      <p:ext uri="{BB962C8B-B14F-4D97-AF65-F5344CB8AC3E}">
        <p14:creationId xmlns:p14="http://schemas.microsoft.com/office/powerpoint/2010/main" val="1322102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맵 검색 기능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599522"/>
              </p:ext>
            </p:extLst>
          </p:nvPr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카테고리와 지역구를 입력 받아 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900" dirty="0">
                          <a:latin typeface="+mn-ea"/>
                          <a:ea typeface="+mn-ea"/>
                        </a:rPr>
                        <a:t>BE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해당 정보 요청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데이터를 받으면 해당 지역구로 이동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Point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marker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로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LineString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은 </a:t>
                      </a: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PolyLine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으로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랜더링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맵에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자전거 도로 등급별 색으로 표시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요청 받은 검색조건으로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 검색하여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해당내용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FE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 전달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텍스트를 입력하세요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000" dirty="0"/>
              <a:t>Map-02</a:t>
            </a:r>
            <a:endParaRPr kumimoji="1" lang="ko-KR" altLang="en-US" sz="10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555D8BC-A214-422F-898B-F5E4ABEDD9C4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3" r="12202"/>
          <a:stretch/>
        </p:blipFill>
        <p:spPr bwMode="auto">
          <a:xfrm>
            <a:off x="1330037" y="1205642"/>
            <a:ext cx="6120000" cy="46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1140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마커 세부정보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/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맵에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명소를 핀 형태로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핀 선택 시 상세 정보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맵에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자전거 도로 등급별 색으로 표시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텍스트를 입력하세요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000" dirty="0"/>
              <a:t>Map-03</a:t>
            </a:r>
            <a:endParaRPr kumimoji="1" lang="ko-KR" altLang="en-US" sz="1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F0B2B4-1A22-44CD-926E-C9336C0FD93E}"/>
              </a:ext>
            </a:extLst>
          </p:cNvPr>
          <p:cNvSpPr/>
          <p:nvPr/>
        </p:nvSpPr>
        <p:spPr>
          <a:xfrm>
            <a:off x="1330037" y="1089000"/>
            <a:ext cx="6120000" cy="42831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36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마커 댓글 및 추천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/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맵에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명소를 핀 형태로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핀 선택 시 상세 정보 출력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맵에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자전거 도로 등급별 색으로 표시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텍스트를 입력하세요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000" dirty="0"/>
              <a:t>Map-04</a:t>
            </a:r>
            <a:endParaRPr kumimoji="1" lang="ko-KR" altLang="en-US" sz="1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F0B2B4-1A22-44CD-926E-C9336C0FD93E}"/>
              </a:ext>
            </a:extLst>
          </p:cNvPr>
          <p:cNvSpPr/>
          <p:nvPr/>
        </p:nvSpPr>
        <p:spPr>
          <a:xfrm>
            <a:off x="1330037" y="987400"/>
            <a:ext cx="6120000" cy="468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532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에러 페이지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543544"/>
              </p:ext>
            </p:extLst>
          </p:nvPr>
        </p:nvGraphicFramePr>
        <p:xfrm>
          <a:off x="8962892" y="405819"/>
          <a:ext cx="3101833" cy="45991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Axios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에러 발생 시 에러페이지로 이동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텍스트를 입력하세요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000" dirty="0"/>
              <a:t>Error-01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ko-KR" altLang="en-US" sz="1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AC62FD-B596-4A09-8613-E18CECC9DF96}"/>
              </a:ext>
            </a:extLst>
          </p:cNvPr>
          <p:cNvSpPr/>
          <p:nvPr/>
        </p:nvSpPr>
        <p:spPr>
          <a:xfrm>
            <a:off x="1330037" y="1089000"/>
            <a:ext cx="6120000" cy="4680000"/>
          </a:xfrm>
          <a:prstGeom prst="rect">
            <a:avLst/>
          </a:prstGeom>
          <a:blipFill>
            <a:blip r:embed="rId2"/>
            <a:stretch>
              <a:fillRect l="-16307" r="-15948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403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5EF7ECC-C7D7-443D-8CF4-688FC6B9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REST</a:t>
            </a:r>
            <a:r>
              <a:rPr lang="ko-KR" altLang="en-US" sz="4400" dirty="0"/>
              <a:t> </a:t>
            </a:r>
            <a:r>
              <a:rPr lang="en-US" altLang="ko-KR" sz="4400" dirty="0"/>
              <a:t>API </a:t>
            </a:r>
            <a:r>
              <a:rPr lang="ko-KR" altLang="en-US" sz="4400" dirty="0"/>
              <a:t>명세</a:t>
            </a:r>
          </a:p>
        </p:txBody>
      </p:sp>
    </p:spTree>
    <p:extLst>
      <p:ext uri="{BB962C8B-B14F-4D97-AF65-F5344CB8AC3E}">
        <p14:creationId xmlns:p14="http://schemas.microsoft.com/office/powerpoint/2010/main" val="2891650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명세 목록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63714"/>
              </p:ext>
            </p:extLst>
          </p:nvPr>
        </p:nvGraphicFramePr>
        <p:xfrm>
          <a:off x="1098745" y="1813175"/>
          <a:ext cx="10515601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/auth/signup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Users-01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/auth/</a:t>
                      </a:r>
                      <a:r>
                        <a:rPr lang="en-US" altLang="ko-KR" sz="1200" dirty="0" err="1"/>
                        <a:t>signin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Users-02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/auth/</a:t>
                      </a:r>
                      <a:r>
                        <a:rPr lang="en-US" altLang="ko-KR" sz="1200" dirty="0" err="1"/>
                        <a:t>myinfo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Users-03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PUT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/auth/</a:t>
                      </a:r>
                      <a:r>
                        <a:rPr lang="en-US" altLang="ko-KR" sz="1200" dirty="0" err="1"/>
                        <a:t>myinfo</a:t>
                      </a:r>
                      <a:r>
                        <a:rPr lang="en-US" altLang="ko-KR" sz="1200" dirty="0"/>
                        <a:t>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내정보</a:t>
                      </a:r>
                      <a:r>
                        <a:rPr lang="ko-KR" altLang="en-US" sz="1200" dirty="0"/>
                        <a:t>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Users-03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/admin/user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관리자 페이지 회원 정보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Admin-01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/admin/user/{</a:t>
                      </a:r>
                      <a:r>
                        <a:rPr lang="en-US" altLang="ko-KR" sz="1200" dirty="0" err="1"/>
                        <a:t>userid</a:t>
                      </a:r>
                      <a:r>
                        <a:rPr lang="en-US" altLang="ko-KR" sz="1200" dirty="0"/>
                        <a:t>}/posts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해당 회원이 작성한 글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Admin-02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85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/admin/user/{</a:t>
                      </a:r>
                      <a:r>
                        <a:rPr lang="en-US" altLang="ko-KR" sz="1200" dirty="0" err="1"/>
                        <a:t>userid</a:t>
                      </a:r>
                      <a:r>
                        <a:rPr lang="en-US" altLang="ko-KR" sz="1200" dirty="0"/>
                        <a:t>}/</a:t>
                      </a:r>
                      <a:r>
                        <a:rPr lang="en-US" altLang="ko-KR" sz="1200" dirty="0" err="1"/>
                        <a:t>replys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해당 회원이 작성한 댓글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Admin-02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739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/board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전체 리스트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Board-01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071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/board/{id}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게시글 세부 정보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Board-02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407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/board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게시글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Board-03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77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PUT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/board/{id}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게시글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Board-04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44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/board/{id}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게시글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Board-05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8274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021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명세 목록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640301"/>
              </p:ext>
            </p:extLst>
          </p:nvPr>
        </p:nvGraphicFramePr>
        <p:xfrm>
          <a:off x="1098745" y="1813175"/>
          <a:ext cx="10515601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/board/{</a:t>
                      </a:r>
                      <a:r>
                        <a:rPr lang="en-US" altLang="ko-KR" sz="1200" dirty="0" err="1"/>
                        <a:t>board_id</a:t>
                      </a:r>
                      <a:r>
                        <a:rPr lang="en-US" altLang="ko-KR" sz="1200" dirty="0"/>
                        <a:t>}/reply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해당 </a:t>
                      </a:r>
                      <a:r>
                        <a:rPr lang="ko-KR" altLang="en-US" sz="1200" dirty="0" err="1"/>
                        <a:t>게시글에</a:t>
                      </a:r>
                      <a:r>
                        <a:rPr lang="ko-KR" altLang="en-US" sz="1200" dirty="0"/>
                        <a:t> 댓글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/board/{</a:t>
                      </a:r>
                      <a:r>
                        <a:rPr lang="en-US" altLang="ko-KR" sz="1200" dirty="0" err="1"/>
                        <a:t>board_id</a:t>
                      </a:r>
                      <a:r>
                        <a:rPr lang="en-US" altLang="ko-KR" sz="1200" dirty="0"/>
                        <a:t>}/reply/{</a:t>
                      </a:r>
                      <a:r>
                        <a:rPr lang="en-US" altLang="ko-KR" sz="1200" dirty="0" err="1"/>
                        <a:t>reply_id</a:t>
                      </a:r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해당 </a:t>
                      </a:r>
                      <a:r>
                        <a:rPr lang="ko-KR" altLang="en-US" sz="1200" dirty="0" err="1"/>
                        <a:t>게시글에</a:t>
                      </a:r>
                      <a:r>
                        <a:rPr lang="ko-KR" altLang="en-US" sz="1200" dirty="0"/>
                        <a:t> 댓글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PUT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/board/{</a:t>
                      </a:r>
                      <a:r>
                        <a:rPr lang="en-US" altLang="ko-KR" sz="1200" dirty="0" err="1"/>
                        <a:t>board_id</a:t>
                      </a:r>
                      <a:r>
                        <a:rPr lang="en-US" altLang="ko-KR" sz="1200" dirty="0"/>
                        <a:t>}/reply/{</a:t>
                      </a:r>
                      <a:r>
                        <a:rPr lang="en-US" altLang="ko-KR" sz="1200" dirty="0" err="1"/>
                        <a:t>reply_id</a:t>
                      </a:r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해당 </a:t>
                      </a:r>
                      <a:r>
                        <a:rPr lang="ko-KR" altLang="en-US" sz="1200" dirty="0" err="1"/>
                        <a:t>게시글에</a:t>
                      </a:r>
                      <a:r>
                        <a:rPr lang="ko-KR" altLang="en-US" sz="1200" dirty="0"/>
                        <a:t> 댓글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/board/recommend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해당 게시글 추천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/board/recommend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해당 게시글 추천 취소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/restaurant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모든 맛집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85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/restaurant/{</a:t>
                      </a:r>
                      <a:r>
                        <a:rPr lang="en-US" altLang="ko-KR" sz="1200" dirty="0" err="1"/>
                        <a:t>res_id</a:t>
                      </a:r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해당 맛집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739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/restaurant/city/{</a:t>
                      </a:r>
                      <a:r>
                        <a:rPr lang="en-US" altLang="ko-KR" sz="1200" dirty="0" err="1"/>
                        <a:t>cty_cd</a:t>
                      </a:r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해당 지역구 맛집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071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/sight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모든 명소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407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/sight/{</a:t>
                      </a:r>
                      <a:r>
                        <a:rPr lang="en-US" altLang="ko-KR" sz="1200" dirty="0" err="1"/>
                        <a:t>sig_id</a:t>
                      </a:r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해당 명소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77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/sight/city/{</a:t>
                      </a:r>
                      <a:r>
                        <a:rPr lang="en-US" altLang="ko-KR" sz="1200" dirty="0" err="1"/>
                        <a:t>cty_cd</a:t>
                      </a:r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해당 지역구 명소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44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/road/city/{</a:t>
                      </a:r>
                      <a:r>
                        <a:rPr lang="en-US" altLang="ko-KR" sz="1200" dirty="0" err="1"/>
                        <a:t>cty_cd</a:t>
                      </a:r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해당 지역구 자전거 도로 정보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8274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621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009960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/auth/signup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User-01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979683"/>
              </p:ext>
            </p:extLst>
          </p:nvPr>
        </p:nvGraphicFramePr>
        <p:xfrm>
          <a:off x="796740" y="1754553"/>
          <a:ext cx="10488560" cy="469504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94207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5366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536673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http://192.168.0.137:8080/api/auth/signup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None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{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"email" : "sunnckd1@gmail.com",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"password" : "</a:t>
                      </a:r>
                      <a:r>
                        <a:rPr lang="en-US" altLang="ko-KR" sz="1200" b="0" dirty="0" err="1"/>
                        <a:t>abcd</a:t>
                      </a:r>
                      <a:r>
                        <a:rPr lang="en-US" altLang="ko-KR" sz="12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"username" : "</a:t>
                      </a:r>
                      <a:r>
                        <a:rPr lang="ko-KR" altLang="en-US" sz="1200" b="0" dirty="0"/>
                        <a:t>창수</a:t>
                      </a:r>
                      <a:r>
                        <a:rPr lang="en-US" altLang="ko-KR" sz="1200" b="0" dirty="0"/>
                        <a:t>22"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}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536673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/>
                        <a:t>응답코드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{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"id": 16,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"username": "</a:t>
                      </a:r>
                      <a:r>
                        <a:rPr lang="ko-KR" altLang="en-US" sz="1200" b="0" dirty="0"/>
                        <a:t>선신</a:t>
                      </a:r>
                      <a:r>
                        <a:rPr lang="en-US" altLang="ko-KR" sz="1200" b="0" dirty="0"/>
                        <a:t>22",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"email": "tjstls9728@gmail.com"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}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794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564525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/auth/</a:t>
                      </a:r>
                      <a:r>
                        <a:rPr lang="en-US" altLang="ko-KR" sz="1200" dirty="0" err="1"/>
                        <a:t>signin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User-02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186169"/>
              </p:ext>
            </p:extLst>
          </p:nvPr>
        </p:nvGraphicFramePr>
        <p:xfrm>
          <a:off x="796740" y="1754553"/>
          <a:ext cx="10515602" cy="404299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5366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536673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http://192.168.0.137:8080/api/auth/signin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None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{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"email" : "sunnckd1@gmail.com",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"password" : "</a:t>
                      </a:r>
                      <a:r>
                        <a:rPr lang="en-US" altLang="ko-KR" sz="1200" b="0" dirty="0" err="1"/>
                        <a:t>abcd</a:t>
                      </a:r>
                      <a:r>
                        <a:rPr lang="en-US" altLang="ko-KR" sz="12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}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16100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{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"token": "",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"type": "Bearer",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"id": 15,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"username": "</a:t>
                      </a:r>
                      <a:r>
                        <a:rPr lang="ko-KR" altLang="en-US" sz="1200" b="0" dirty="0"/>
                        <a:t>이창수</a:t>
                      </a:r>
                      <a:r>
                        <a:rPr lang="en-US" altLang="ko-KR" sz="1200" b="0" dirty="0"/>
                        <a:t>11",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"email": "sunnckd1@gmail.com",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</a:t>
                      </a:r>
                      <a:r>
                        <a:rPr lang="en-US" altLang="ko-KR" sz="1200" b="0" dirty="0" err="1"/>
                        <a:t>expirationTime</a:t>
                      </a:r>
                      <a:r>
                        <a:rPr lang="en-US" altLang="ko-KR" sz="1200" b="0" dirty="0"/>
                        <a:t>": 1724211919000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}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27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668353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/auth/</a:t>
                      </a:r>
                      <a:r>
                        <a:rPr lang="en-US" altLang="ko-KR" sz="1200" dirty="0" err="1"/>
                        <a:t>myinfo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User-03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852043"/>
              </p:ext>
            </p:extLst>
          </p:nvPr>
        </p:nvGraphicFramePr>
        <p:xfrm>
          <a:off x="796740" y="1754553"/>
          <a:ext cx="10515602" cy="388405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5366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536673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http://192.168.0.137:8080/api/auth/</a:t>
                      </a:r>
                      <a:r>
                        <a:rPr lang="en-US" altLang="ko-KR" sz="1200" dirty="0"/>
                        <a:t>myinfo?username=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Authorization : ‘Bearer’ + token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None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{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"username": "</a:t>
                      </a:r>
                      <a:r>
                        <a:rPr lang="ko-KR" altLang="en-US" sz="1200" b="0" dirty="0" err="1"/>
                        <a:t>뚱이</a:t>
                      </a:r>
                      <a:r>
                        <a:rPr lang="en-US" altLang="ko-KR" sz="12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"email": "tls4647@naver.com",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"boards": [] 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</a:t>
                      </a:r>
                      <a:r>
                        <a:rPr lang="en-US" altLang="ko-KR" sz="1200" b="0" dirty="0" err="1"/>
                        <a:t>replys</a:t>
                      </a:r>
                      <a:r>
                        <a:rPr lang="en-US" altLang="ko-KR" sz="1200" b="0" dirty="0"/>
                        <a:t>": []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}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861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5D323BD-B0B2-4B55-B153-67C0DD00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349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기능 정의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ADDCFC6-9D9B-47D0-B590-18185BBF2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617" y="1048624"/>
            <a:ext cx="11132190" cy="5128339"/>
          </a:xfrm>
        </p:spPr>
        <p:txBody>
          <a:bodyPr>
            <a:normAutofit/>
          </a:bodyPr>
          <a:lstStyle/>
          <a:p>
            <a:endParaRPr lang="en-US" altLang="ko-KR" sz="2000" dirty="0"/>
          </a:p>
          <a:p>
            <a:r>
              <a:rPr lang="ko-KR" altLang="en-US" sz="2000" dirty="0"/>
              <a:t>로그인 </a:t>
            </a:r>
            <a:r>
              <a:rPr lang="en-US" altLang="ko-KR" sz="2000" dirty="0"/>
              <a:t>: </a:t>
            </a:r>
            <a:r>
              <a:rPr lang="ko-KR" altLang="en-US" sz="2000" dirty="0"/>
              <a:t>회원가입</a:t>
            </a:r>
            <a:r>
              <a:rPr lang="en-US" altLang="ko-KR" sz="2000" dirty="0"/>
              <a:t>, </a:t>
            </a:r>
            <a:r>
              <a:rPr lang="ko-KR" altLang="en-US" sz="2000" dirty="0"/>
              <a:t>로그인 시에만 게시판 시용 가능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게시판 </a:t>
            </a:r>
            <a:r>
              <a:rPr lang="en-US" altLang="ko-KR" sz="2000" dirty="0"/>
              <a:t>: </a:t>
            </a:r>
            <a:r>
              <a:rPr lang="ko-KR" altLang="en-US" sz="2000" dirty="0"/>
              <a:t>명소</a:t>
            </a:r>
            <a:r>
              <a:rPr lang="en-US" altLang="ko-KR" sz="2000" dirty="0"/>
              <a:t>, </a:t>
            </a:r>
            <a:r>
              <a:rPr lang="ko-KR" altLang="en-US" sz="2000" dirty="0"/>
              <a:t>맛집</a:t>
            </a:r>
            <a:r>
              <a:rPr lang="en-US" altLang="ko-KR" sz="2000" dirty="0"/>
              <a:t>, </a:t>
            </a:r>
            <a:r>
              <a:rPr lang="ko-KR" altLang="en-US" sz="2000" dirty="0"/>
              <a:t>통행정보 등을 </a:t>
            </a:r>
            <a:r>
              <a:rPr lang="en-US" altLang="ko-KR" sz="2000" dirty="0"/>
              <a:t>‘</a:t>
            </a:r>
            <a:r>
              <a:rPr lang="ko-KR" altLang="en-US" sz="2000" dirty="0"/>
              <a:t>좋아요</a:t>
            </a:r>
            <a:r>
              <a:rPr lang="en-US" altLang="ko-KR" sz="2000" dirty="0"/>
              <a:t>’</a:t>
            </a:r>
            <a:r>
              <a:rPr lang="ko-KR" altLang="en-US" sz="2000" dirty="0"/>
              <a:t> 표시</a:t>
            </a:r>
            <a:r>
              <a:rPr lang="en-US" altLang="ko-KR" sz="2000" dirty="0"/>
              <a:t>, </a:t>
            </a:r>
            <a:r>
              <a:rPr lang="ko-KR" altLang="en-US" sz="2000" dirty="0"/>
              <a:t>리뷰 기능 </a:t>
            </a:r>
            <a:r>
              <a:rPr lang="en-US" altLang="ko-KR" sz="2000" dirty="0"/>
              <a:t>– </a:t>
            </a:r>
            <a:r>
              <a:rPr lang="ko-KR" altLang="en-US" sz="2000" dirty="0"/>
              <a:t>로그인 시에만 가능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지도 </a:t>
            </a:r>
            <a:r>
              <a:rPr lang="en-US" altLang="ko-KR" sz="2000" dirty="0"/>
              <a:t>: </a:t>
            </a:r>
            <a:r>
              <a:rPr lang="ko-KR" altLang="en-US" sz="2000" dirty="0"/>
              <a:t>지도에</a:t>
            </a:r>
            <a:r>
              <a:rPr lang="en-US" altLang="ko-KR" sz="2000" dirty="0"/>
              <a:t> </a:t>
            </a:r>
            <a:r>
              <a:rPr lang="ko-KR" altLang="en-US" sz="2000" dirty="0"/>
              <a:t>부산 명소</a:t>
            </a:r>
            <a:r>
              <a:rPr lang="en-US" altLang="ko-KR" sz="2000" dirty="0"/>
              <a:t>, </a:t>
            </a:r>
            <a:r>
              <a:rPr lang="ko-KR" altLang="en-US" sz="2000" dirty="0"/>
              <a:t>맛집을 좌표로 표시 </a:t>
            </a:r>
            <a:r>
              <a:rPr lang="en-US" altLang="ko-KR" sz="2000" dirty="0"/>
              <a:t>, </a:t>
            </a:r>
            <a:r>
              <a:rPr lang="ko-KR" altLang="en-US" sz="2000" dirty="0"/>
              <a:t>현재 위치에서 부터 자전거 통행로 표시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검색 </a:t>
            </a:r>
            <a:r>
              <a:rPr lang="en-US" altLang="ko-KR" sz="2000" dirty="0"/>
              <a:t>: </a:t>
            </a:r>
            <a:r>
              <a:rPr lang="ko-KR" altLang="en-US" sz="2000" dirty="0"/>
              <a:t>가고 싶은 명소나 맛집 검색 기능 </a:t>
            </a:r>
            <a:r>
              <a:rPr lang="en-US" altLang="ko-KR" sz="2000" dirty="0"/>
              <a:t>– </a:t>
            </a:r>
            <a:r>
              <a:rPr lang="ko-KR" altLang="en-US" sz="2000" dirty="0"/>
              <a:t>검색 시 지도에 표시</a:t>
            </a:r>
            <a:r>
              <a:rPr lang="en-US" altLang="ko-KR" sz="2000" dirty="0"/>
              <a:t>, </a:t>
            </a:r>
            <a:r>
              <a:rPr lang="ko-KR" altLang="en-US" sz="2000" dirty="0"/>
              <a:t>정보 제공</a:t>
            </a:r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94955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894589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PUT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/auth/</a:t>
                      </a:r>
                      <a:r>
                        <a:rPr lang="en-US" altLang="ko-KR" sz="1200" dirty="0" err="1"/>
                        <a:t>myinfo</a:t>
                      </a:r>
                      <a:r>
                        <a:rPr lang="en-US" altLang="ko-KR" sz="1200" dirty="0"/>
                        <a:t>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 정보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User-03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636103"/>
              </p:ext>
            </p:extLst>
          </p:nvPr>
        </p:nvGraphicFramePr>
        <p:xfrm>
          <a:off x="796740" y="1754553"/>
          <a:ext cx="10515602" cy="351829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5366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536673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http://192.168.0.137:8080/api/auth/</a:t>
                      </a:r>
                      <a:r>
                        <a:rPr lang="en-US" altLang="ko-KR" sz="1200" dirty="0"/>
                        <a:t>myinfo/{id}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Authorization : ‘Bearer’ + token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{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"username": “</a:t>
                      </a:r>
                      <a:r>
                        <a:rPr lang="en-US" altLang="ko-KR" sz="1200" b="0" dirty="0" err="1"/>
                        <a:t>updateUserName</a:t>
                      </a:r>
                      <a:r>
                        <a:rPr lang="en-US" altLang="ko-KR" sz="12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"email": “update@naver.com",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}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None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None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365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750194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/auth/admin/user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관리자 유저 관리 페이지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Admin-01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868243"/>
              </p:ext>
            </p:extLst>
          </p:nvPr>
        </p:nvGraphicFramePr>
        <p:xfrm>
          <a:off x="796740" y="1754553"/>
          <a:ext cx="10515602" cy="42498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5366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536673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http://192.168.0.137:8080/api/admin/user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Authorization : ‘Bearer’ + token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None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None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[{    "username": "</a:t>
                      </a:r>
                      <a:r>
                        <a:rPr lang="ko-KR" altLang="en-US" sz="1200" b="0" dirty="0" err="1"/>
                        <a:t>뚱이</a:t>
                      </a:r>
                      <a:r>
                        <a:rPr lang="en-US" altLang="ko-KR" sz="12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"email": "tls4647@naver.com",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"boards": [] 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</a:t>
                      </a:r>
                      <a:r>
                        <a:rPr lang="en-US" altLang="ko-KR" sz="1200" b="0" dirty="0" err="1"/>
                        <a:t>replys</a:t>
                      </a:r>
                      <a:r>
                        <a:rPr lang="en-US" altLang="ko-KR" sz="1200" b="0" dirty="0"/>
                        <a:t>": []  },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{    "username": ＂</a:t>
                      </a:r>
                      <a:r>
                        <a:rPr lang="ko-KR" altLang="en-US" sz="1200" b="0" dirty="0"/>
                        <a:t>창수</a:t>
                      </a:r>
                      <a:r>
                        <a:rPr lang="en-US" altLang="ko-KR" sz="1200" b="0" dirty="0"/>
                        <a:t>＂,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＂email＂: “sunnckd@naver.com",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"boards": [] 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</a:t>
                      </a:r>
                      <a:r>
                        <a:rPr lang="en-US" altLang="ko-KR" sz="1200" b="0" dirty="0" err="1"/>
                        <a:t>replys</a:t>
                      </a:r>
                      <a:r>
                        <a:rPr lang="en-US" altLang="ko-KR" sz="1200" b="0" dirty="0"/>
                        <a:t>": []  }]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520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712199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/auth/admin/user/{</a:t>
                      </a:r>
                      <a:r>
                        <a:rPr lang="en-US" altLang="ko-KR" sz="1200" dirty="0" err="1"/>
                        <a:t>userid</a:t>
                      </a:r>
                      <a:r>
                        <a:rPr lang="en-US" altLang="ko-KR" sz="1200" dirty="0"/>
                        <a:t>}/posts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해당 회원이 작성한 글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Admin-02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59723"/>
              </p:ext>
            </p:extLst>
          </p:nvPr>
        </p:nvGraphicFramePr>
        <p:xfrm>
          <a:off x="796740" y="1754553"/>
          <a:ext cx="10515602" cy="498133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5366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536673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http://192.168.0.137:8080/api/admin/user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Authorization : ‘Bearer’ + token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None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None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    {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"id": 1,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"title": "First Board",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"content": "This is the first board content.",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"writer": "User1",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</a:t>
                      </a:r>
                      <a:r>
                        <a:rPr lang="en-US" altLang="ko-KR" sz="1200" dirty="0" err="1"/>
                        <a:t>createDate</a:t>
                      </a:r>
                      <a:r>
                        <a:rPr lang="en-US" altLang="ko-KR" sz="1200" dirty="0"/>
                        <a:t>": "2024-08-21T12:00:00"</a:t>
                      </a:r>
                    </a:p>
                    <a:p>
                      <a:pPr latinLnBrk="1"/>
                      <a:r>
                        <a:rPr lang="en-US" altLang="ko-KR" sz="1200" dirty="0"/>
                        <a:t>    },    {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"id": 2,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"title": "Second Board",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"content": "This is the second board content.",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"writer": "User2",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</a:t>
                      </a:r>
                      <a:r>
                        <a:rPr lang="en-US" altLang="ko-KR" sz="1200" dirty="0" err="1"/>
                        <a:t>createDate</a:t>
                      </a:r>
                      <a:r>
                        <a:rPr lang="en-US" altLang="ko-KR" sz="1200" dirty="0"/>
                        <a:t>": "2024-08-22T12:00:00“ }    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A954D7F-B229-4880-A486-853D98441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48594"/>
              </p:ext>
            </p:extLst>
          </p:nvPr>
        </p:nvGraphicFramePr>
        <p:xfrm>
          <a:off x="1346200" y="-1471187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3942669663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841711117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886052782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3265218294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1330002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/admin/user/{</a:t>
                      </a:r>
                      <a:r>
                        <a:rPr lang="en-US" altLang="ko-KR" sz="1200" dirty="0" err="1"/>
                        <a:t>userid</a:t>
                      </a:r>
                      <a:r>
                        <a:rPr lang="en-US" altLang="ko-KR" sz="1200" dirty="0"/>
                        <a:t>}/posts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해당 회원이 작성한 글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Admin-02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751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/admin/user/{</a:t>
                      </a:r>
                      <a:r>
                        <a:rPr lang="en-US" altLang="ko-KR" sz="1200" dirty="0" err="1"/>
                        <a:t>userid</a:t>
                      </a:r>
                      <a:r>
                        <a:rPr lang="en-US" altLang="ko-KR" sz="1200" dirty="0"/>
                        <a:t>}/</a:t>
                      </a:r>
                      <a:r>
                        <a:rPr lang="en-US" altLang="ko-KR" sz="1200" dirty="0" err="1"/>
                        <a:t>replys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해당 회원이 작성한 댓글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Admin-02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845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955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306617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/auth/admin/user/{</a:t>
                      </a:r>
                      <a:r>
                        <a:rPr lang="en-US" altLang="ko-KR" sz="1200" dirty="0" err="1"/>
                        <a:t>userid</a:t>
                      </a:r>
                      <a:r>
                        <a:rPr lang="en-US" altLang="ko-KR" sz="1200" dirty="0"/>
                        <a:t>}/</a:t>
                      </a:r>
                      <a:r>
                        <a:rPr lang="en-US" altLang="ko-KR" sz="1200" dirty="0" err="1"/>
                        <a:t>replys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해당 회원이 작성한 댓글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Admin-02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563845"/>
              </p:ext>
            </p:extLst>
          </p:nvPr>
        </p:nvGraphicFramePr>
        <p:xfrm>
          <a:off x="796740" y="1754553"/>
          <a:ext cx="10515602" cy="42498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5366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536673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http://192.168.0.137:8080/api/admin/user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Authorization : ‘Bearer’ + token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None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None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53667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    {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"id": 1,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"content": "This is the first board content.",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</a:t>
                      </a:r>
                      <a:r>
                        <a:rPr lang="en-US" altLang="ko-KR" sz="1200" dirty="0" err="1"/>
                        <a:t>createDate</a:t>
                      </a:r>
                      <a:r>
                        <a:rPr lang="en-US" altLang="ko-KR" sz="1200" dirty="0"/>
                        <a:t>": "2024-08-21T12:00:00"</a:t>
                      </a:r>
                    </a:p>
                    <a:p>
                      <a:pPr latinLnBrk="1"/>
                      <a:r>
                        <a:rPr lang="en-US" altLang="ko-KR" sz="1200" dirty="0"/>
                        <a:t>    },    {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"id": 2,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"content": "This is the second board content.",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</a:t>
                      </a:r>
                      <a:r>
                        <a:rPr lang="en-US" altLang="ko-KR" sz="1200" dirty="0" err="1"/>
                        <a:t>createDate</a:t>
                      </a:r>
                      <a:r>
                        <a:rPr lang="en-US" altLang="ko-KR" sz="1200" dirty="0"/>
                        <a:t>": "2024-08-22T12:00:00“ }    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A954D7F-B229-4880-A486-853D98441725}"/>
              </a:ext>
            </a:extLst>
          </p:cNvPr>
          <p:cNvGraphicFramePr>
            <a:graphicFrameLocks noGrp="1"/>
          </p:cNvGraphicFramePr>
          <p:nvPr/>
        </p:nvGraphicFramePr>
        <p:xfrm>
          <a:off x="1346200" y="-1471187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3942669663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841711117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886052782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3265218294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1330002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/admin/user/{</a:t>
                      </a:r>
                      <a:r>
                        <a:rPr lang="en-US" altLang="ko-KR" sz="1200" dirty="0" err="1"/>
                        <a:t>userid</a:t>
                      </a:r>
                      <a:r>
                        <a:rPr lang="en-US" altLang="ko-KR" sz="1200" dirty="0"/>
                        <a:t>}/posts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해당 회원이 작성한 글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Admin-02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751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/admin/user/{</a:t>
                      </a:r>
                      <a:r>
                        <a:rPr lang="en-US" altLang="ko-KR" sz="1200" dirty="0" err="1"/>
                        <a:t>userid</a:t>
                      </a:r>
                      <a:r>
                        <a:rPr lang="en-US" altLang="ko-KR" sz="1200" dirty="0"/>
                        <a:t>}/</a:t>
                      </a:r>
                      <a:r>
                        <a:rPr lang="en-US" altLang="ko-KR" sz="1200" dirty="0" err="1"/>
                        <a:t>replys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해당 회원이 작성한 댓글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Admin-02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845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57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049978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/auth/board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게시글 전체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Board-01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741203"/>
              </p:ext>
            </p:extLst>
          </p:nvPr>
        </p:nvGraphicFramePr>
        <p:xfrm>
          <a:off x="796740" y="1754553"/>
          <a:ext cx="10515602" cy="492222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47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47617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hlinkClick r:id="rId2"/>
                        </a:rPr>
                        <a:t>http://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192.168.0.137:8080/api/board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476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Authorization : ‘Bearer’ + token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476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None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24339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243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21905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    {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"id": 1,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"title": "First Board",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"content": "This is the first board content.",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"writer": "User1",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</a:t>
                      </a:r>
                      <a:r>
                        <a:rPr lang="en-US" altLang="ko-KR" sz="1200" dirty="0" err="1"/>
                        <a:t>createDate</a:t>
                      </a:r>
                      <a:r>
                        <a:rPr lang="en-US" altLang="ko-KR" sz="1200" dirty="0"/>
                        <a:t>": "2024-08-21T12:00:00"</a:t>
                      </a:r>
                    </a:p>
                    <a:p>
                      <a:pPr latinLnBrk="1"/>
                      <a:r>
                        <a:rPr lang="en-US" altLang="ko-KR" sz="1200" dirty="0"/>
                        <a:t>    },    {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"id": 2,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"title": "Second Board",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"content": "This is the second board content.",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"writer": "User2",</a:t>
                      </a:r>
                    </a:p>
                    <a:p>
                      <a:pPr latinLnBrk="1"/>
                      <a:r>
                        <a:rPr lang="en-US" altLang="ko-KR" sz="1200" dirty="0"/>
                        <a:t>        "</a:t>
                      </a:r>
                      <a:r>
                        <a:rPr lang="en-US" altLang="ko-KR" sz="1200" dirty="0" err="1"/>
                        <a:t>createDate</a:t>
                      </a:r>
                      <a:r>
                        <a:rPr lang="en-US" altLang="ko-KR" sz="1200" dirty="0"/>
                        <a:t>": "2024-08-22T12:00:00"</a:t>
                      </a:r>
                    </a:p>
                    <a:p>
                      <a:pPr latinLnBrk="1"/>
                      <a:r>
                        <a:rPr lang="en-US" altLang="ko-KR" sz="1200" dirty="0"/>
                        <a:t>}]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512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268143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/auth/board/{id}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게시글 상세 페이지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Board-02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213830"/>
              </p:ext>
            </p:extLst>
          </p:nvPr>
        </p:nvGraphicFramePr>
        <p:xfrm>
          <a:off x="796740" y="1754553"/>
          <a:ext cx="10515602" cy="464392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47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47617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hlinkClick r:id="rId2"/>
                        </a:rPr>
                        <a:t>http://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192.168.0.137:8080/api/board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/{board_id}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476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Authorization : ‘Bearer’ + token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476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None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24339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243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21905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{</a:t>
                      </a:r>
                    </a:p>
                    <a:p>
                      <a:pPr latinLnBrk="1"/>
                      <a:r>
                        <a:rPr lang="en-US" altLang="ko-KR" sz="1200" dirty="0"/>
                        <a:t>    "id": 1,</a:t>
                      </a:r>
                    </a:p>
                    <a:p>
                      <a:pPr latinLnBrk="1"/>
                      <a:r>
                        <a:rPr lang="en-US" altLang="ko-KR" sz="1200" dirty="0"/>
                        <a:t>    "title": "First Board",</a:t>
                      </a:r>
                    </a:p>
                    <a:p>
                      <a:pPr latinLnBrk="1"/>
                      <a:r>
                        <a:rPr lang="en-US" altLang="ko-KR" sz="1200" dirty="0"/>
                        <a:t>    "content": "This is the first board content.",</a:t>
                      </a:r>
                    </a:p>
                    <a:p>
                      <a:pPr latinLnBrk="1"/>
                      <a:r>
                        <a:rPr lang="en-US" altLang="ko-KR" sz="1200" dirty="0"/>
                        <a:t>    "writer": "User1",</a:t>
                      </a:r>
                    </a:p>
                    <a:p>
                      <a:pPr latinLnBrk="1"/>
                      <a:r>
                        <a:rPr lang="en-US" altLang="ko-KR" sz="1200" dirty="0"/>
                        <a:t>    "</a:t>
                      </a:r>
                      <a:r>
                        <a:rPr lang="en-US" altLang="ko-KR" sz="1200" dirty="0" err="1"/>
                        <a:t>createDate</a:t>
                      </a:r>
                      <a:r>
                        <a:rPr lang="en-US" altLang="ko-KR" sz="1200" dirty="0"/>
                        <a:t>": "2024-08-21T12:00:00“,</a:t>
                      </a:r>
                    </a:p>
                    <a:p>
                      <a:pPr latinLnBrk="1"/>
                      <a:r>
                        <a:rPr lang="en-US" altLang="ko-KR" sz="1200" dirty="0"/>
                        <a:t>    “</a:t>
                      </a:r>
                      <a:r>
                        <a:rPr lang="en-US" altLang="ko-KR" sz="1200" dirty="0" err="1"/>
                        <a:t>replys</a:t>
                      </a:r>
                      <a:r>
                        <a:rPr lang="en-US" altLang="ko-KR" sz="1200" dirty="0"/>
                        <a:t>": [],</a:t>
                      </a:r>
                    </a:p>
                    <a:p>
                      <a:pPr latinLnBrk="1"/>
                      <a:r>
                        <a:rPr lang="en-US" altLang="ko-KR" sz="1200" dirty="0"/>
                        <a:t>    “recommends": [],</a:t>
                      </a:r>
                    </a:p>
                    <a:p>
                      <a:pPr latinLnBrk="1"/>
                      <a:r>
                        <a:rPr lang="en-US" altLang="ko-KR" sz="1200" dirty="0"/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204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341505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/auth/board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게시글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Board-03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837125"/>
              </p:ext>
            </p:extLst>
          </p:nvPr>
        </p:nvGraphicFramePr>
        <p:xfrm>
          <a:off x="796740" y="1754553"/>
          <a:ext cx="10515602" cy="339496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47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47617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hlinkClick r:id="rId2"/>
                        </a:rPr>
                        <a:t>http://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192.168.0.137:8080/api/board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476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Authorization : ‘Bearer’ + token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476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{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"title": "New Board",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"content": "This is a new board content.",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"writer": "User1"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24339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243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4119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3816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266121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PUT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/auth/board/{</a:t>
                      </a:r>
                      <a:r>
                        <a:rPr lang="en-US" altLang="ko-KR" sz="1200" dirty="0" err="1"/>
                        <a:t>board_id</a:t>
                      </a:r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게시글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Board-04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667315"/>
              </p:ext>
            </p:extLst>
          </p:nvPr>
        </p:nvGraphicFramePr>
        <p:xfrm>
          <a:off x="796740" y="1754553"/>
          <a:ext cx="10515602" cy="321208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47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47617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hlinkClick r:id="rId2"/>
                        </a:rPr>
                        <a:t>http://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192.168.0.137:8080/api/board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/{board_id}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476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Authorization : ‘Bearer’ + token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476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{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"title": "Updated Board",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    "content": "This is the updated content."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24339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243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4119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686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261324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/auth/board/{</a:t>
                      </a:r>
                      <a:r>
                        <a:rPr lang="en-US" altLang="ko-KR" sz="1200" dirty="0" err="1"/>
                        <a:t>board_id</a:t>
                      </a:r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게시글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Board-05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289448"/>
              </p:ext>
            </p:extLst>
          </p:nvPr>
        </p:nvGraphicFramePr>
        <p:xfrm>
          <a:off x="796740" y="1754553"/>
          <a:ext cx="10515602" cy="28653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47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47617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hlinkClick r:id="rId2"/>
                        </a:rPr>
                        <a:t>http://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192.168.0.137:8080/api/board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/{board_id}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476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Authorization : ‘Bearer’ + token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476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24339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243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4119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045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975635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/auth/board/{</a:t>
                      </a:r>
                      <a:r>
                        <a:rPr lang="en-US" altLang="ko-KR" sz="1200" dirty="0" err="1"/>
                        <a:t>board_id</a:t>
                      </a:r>
                      <a:r>
                        <a:rPr lang="en-US" altLang="ko-KR" sz="1200" dirty="0"/>
                        <a:t>}/reply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댓글 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Board-05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530195"/>
              </p:ext>
            </p:extLst>
          </p:nvPr>
        </p:nvGraphicFramePr>
        <p:xfrm>
          <a:off x="796740" y="1754553"/>
          <a:ext cx="10515602" cy="321208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47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47617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hlinkClick r:id="rId2"/>
                        </a:rPr>
                        <a:t>http://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192.168.0.137:8080/api/board/{board_id}/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476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Authorization : ‘Bearer’ + token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476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{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   username : ‘username’,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   content : ‘this is reply’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24339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243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4119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368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146C3-B8B0-406D-84B8-A9D32AF2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정의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7FD0533-16A3-449D-9500-ACB69A8D6D72}"/>
              </a:ext>
            </a:extLst>
          </p:cNvPr>
          <p:cNvGrpSpPr/>
          <p:nvPr/>
        </p:nvGrpSpPr>
        <p:grpSpPr>
          <a:xfrm>
            <a:off x="1050636" y="1868255"/>
            <a:ext cx="2880000" cy="3362978"/>
            <a:chOff x="2168236" y="1989000"/>
            <a:chExt cx="2880000" cy="336297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BD977CC-F136-4856-AE50-79BFEB321F4D}"/>
                </a:ext>
              </a:extLst>
            </p:cNvPr>
            <p:cNvSpPr/>
            <p:nvPr/>
          </p:nvSpPr>
          <p:spPr>
            <a:xfrm>
              <a:off x="2168236" y="1989000"/>
              <a:ext cx="2880000" cy="28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39E16DC-D263-4E05-91D8-C076CB3E7105}"/>
                </a:ext>
              </a:extLst>
            </p:cNvPr>
            <p:cNvGrpSpPr/>
            <p:nvPr/>
          </p:nvGrpSpPr>
          <p:grpSpPr>
            <a:xfrm>
              <a:off x="2528236" y="2349000"/>
              <a:ext cx="2160000" cy="3002978"/>
              <a:chOff x="2528236" y="2349000"/>
              <a:chExt cx="2160000" cy="300297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614FB-8475-4700-A82E-6845324EF919}"/>
                  </a:ext>
                </a:extLst>
              </p:cNvPr>
              <p:cNvSpPr txBox="1"/>
              <p:nvPr/>
            </p:nvSpPr>
            <p:spPr>
              <a:xfrm>
                <a:off x="3054238" y="4982646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커뮤니티</a:t>
                </a: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3BB7EFE-8C18-405F-AF4E-CE08074AB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8236" y="2349000"/>
                <a:ext cx="2160000" cy="21600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7657EF0-79B2-4A36-97C7-CADEAEFB4337}"/>
              </a:ext>
            </a:extLst>
          </p:cNvPr>
          <p:cNvGrpSpPr/>
          <p:nvPr/>
        </p:nvGrpSpPr>
        <p:grpSpPr>
          <a:xfrm>
            <a:off x="4695973" y="1868255"/>
            <a:ext cx="2880000" cy="3362978"/>
            <a:chOff x="4695973" y="1868255"/>
            <a:chExt cx="2880000" cy="336297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3788EB3-F681-4C00-92B1-6C8AD25E00CD}"/>
                </a:ext>
              </a:extLst>
            </p:cNvPr>
            <p:cNvSpPr/>
            <p:nvPr/>
          </p:nvSpPr>
          <p:spPr>
            <a:xfrm>
              <a:off x="4695973" y="1868255"/>
              <a:ext cx="2880000" cy="28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602FDE-CF9B-49BE-A8B5-6C2F844A6899}"/>
                </a:ext>
              </a:extLst>
            </p:cNvPr>
            <p:cNvSpPr txBox="1"/>
            <p:nvPr/>
          </p:nvSpPr>
          <p:spPr>
            <a:xfrm>
              <a:off x="5812807" y="486190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지도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0B37D47-7901-4017-B156-5082CBEBB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5973" y="2228255"/>
              <a:ext cx="2160000" cy="216000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B507F02-E703-493B-A6AD-2EC67EBE38FC}"/>
              </a:ext>
            </a:extLst>
          </p:cNvPr>
          <p:cNvGrpSpPr/>
          <p:nvPr/>
        </p:nvGrpSpPr>
        <p:grpSpPr>
          <a:xfrm>
            <a:off x="8341310" y="1868255"/>
            <a:ext cx="2880000" cy="3362978"/>
            <a:chOff x="8341310" y="1868255"/>
            <a:chExt cx="2880000" cy="336297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E19B61F-1268-4C93-8CBB-C277AD3560E9}"/>
                </a:ext>
              </a:extLst>
            </p:cNvPr>
            <p:cNvGrpSpPr/>
            <p:nvPr/>
          </p:nvGrpSpPr>
          <p:grpSpPr>
            <a:xfrm>
              <a:off x="8701309" y="2228255"/>
              <a:ext cx="2160000" cy="3002978"/>
              <a:chOff x="2528236" y="2349000"/>
              <a:chExt cx="2160000" cy="300297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F36B6C8-5384-469C-88A8-1203B53EB8A1}"/>
                  </a:ext>
                </a:extLst>
              </p:cNvPr>
              <p:cNvSpPr txBox="1"/>
              <p:nvPr/>
            </p:nvSpPr>
            <p:spPr>
              <a:xfrm>
                <a:off x="3054238" y="4982646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유저 관리</a:t>
                </a:r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F1CC1FD6-3E8C-4B22-851B-51D03BCB9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8236" y="2349000"/>
                <a:ext cx="2160000" cy="2160000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CEAAEE8-F98A-4963-9897-C19808B98646}"/>
                </a:ext>
              </a:extLst>
            </p:cNvPr>
            <p:cNvGrpSpPr/>
            <p:nvPr/>
          </p:nvGrpSpPr>
          <p:grpSpPr>
            <a:xfrm>
              <a:off x="8341310" y="1868255"/>
              <a:ext cx="2880000" cy="2880000"/>
              <a:chOff x="7248236" y="3727312"/>
              <a:chExt cx="2880000" cy="2880000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D2CCC8FB-A1D1-4381-9AF8-956E9C0145CF}"/>
                  </a:ext>
                </a:extLst>
              </p:cNvPr>
              <p:cNvSpPr/>
              <p:nvPr/>
            </p:nvSpPr>
            <p:spPr>
              <a:xfrm>
                <a:off x="7248236" y="3727312"/>
                <a:ext cx="2880000" cy="288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95E2EFBF-B5FF-431E-8B9F-9C9A8601D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0236" y="4069312"/>
                <a:ext cx="2196000" cy="2196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56438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75250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DELETE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/auth/board/{</a:t>
                      </a:r>
                      <a:r>
                        <a:rPr lang="en-US" altLang="ko-KR" sz="1200" dirty="0" err="1"/>
                        <a:t>board_id</a:t>
                      </a:r>
                      <a:r>
                        <a:rPr lang="en-US" altLang="ko-KR" sz="1200" dirty="0"/>
                        <a:t>}/reply/{</a:t>
                      </a:r>
                      <a:r>
                        <a:rPr lang="en-US" altLang="ko-KR" sz="1200" dirty="0" err="1"/>
                        <a:t>reply_id</a:t>
                      </a:r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댓글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Board-06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50980"/>
              </p:ext>
            </p:extLst>
          </p:nvPr>
        </p:nvGraphicFramePr>
        <p:xfrm>
          <a:off x="796740" y="1754553"/>
          <a:ext cx="10515602" cy="28653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47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47617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hlinkClick r:id="rId2"/>
                        </a:rPr>
                        <a:t>http://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192.168.0.137:8080/api/board/{board_id}/reply/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{reply_id}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476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Authorization : ‘Bearer’ + token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476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24339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243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4119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085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94177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PUT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/auth/board/{</a:t>
                      </a:r>
                      <a:r>
                        <a:rPr lang="en-US" altLang="ko-KR" sz="1200" dirty="0" err="1"/>
                        <a:t>board_id</a:t>
                      </a:r>
                      <a:r>
                        <a:rPr lang="en-US" altLang="ko-KR" sz="1200" dirty="0"/>
                        <a:t>}/reply/{</a:t>
                      </a:r>
                      <a:r>
                        <a:rPr lang="en-US" altLang="ko-KR" sz="1200" dirty="0" err="1"/>
                        <a:t>reply_id</a:t>
                      </a:r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댓글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Board-06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020689"/>
              </p:ext>
            </p:extLst>
          </p:nvPr>
        </p:nvGraphicFramePr>
        <p:xfrm>
          <a:off x="796740" y="1754553"/>
          <a:ext cx="10515602" cy="321208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47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47617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hlinkClick r:id="rId2"/>
                        </a:rPr>
                        <a:t>http://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192.168.0.137:8080/api/board/{board_id}/reply/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{reply_id}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476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Authorization : ‘Bearer’ + token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476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{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   username : ‘username’,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   </a:t>
                      </a:r>
                      <a:r>
                        <a:rPr lang="en-US" altLang="ko-KR" sz="1200" dirty="0" err="1"/>
                        <a:t>board_id</a:t>
                      </a:r>
                      <a:r>
                        <a:rPr lang="en-US" altLang="ko-KR" sz="1200" dirty="0"/>
                        <a:t> : ‘3’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24339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243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4119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361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663165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/auth/board/recommend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게시글 추천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Board-07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824685"/>
              </p:ext>
            </p:extLst>
          </p:nvPr>
        </p:nvGraphicFramePr>
        <p:xfrm>
          <a:off x="796740" y="1754553"/>
          <a:ext cx="10515602" cy="321208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47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47617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hlinkClick r:id="rId2"/>
                        </a:rPr>
                        <a:t>http://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192.168.0.137:8080/api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200" dirty="0"/>
                        <a:t>board/recommend/{board_id}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476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Authorization : ‘Bearer’ + token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476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{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   username : ‘username’,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   </a:t>
                      </a:r>
                      <a:r>
                        <a:rPr lang="en-US" altLang="ko-KR" sz="1200" dirty="0" err="1"/>
                        <a:t>board_id</a:t>
                      </a:r>
                      <a:r>
                        <a:rPr lang="en-US" altLang="ko-KR" sz="1200" dirty="0"/>
                        <a:t> : 3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24339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243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4119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981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389730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DELTE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/auth/board/recommend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게시글 추천 취소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Board-07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/>
        </p:nvGraphicFramePr>
        <p:xfrm>
          <a:off x="796740" y="1754553"/>
          <a:ext cx="10515602" cy="321208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476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47617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hlinkClick r:id="rId2"/>
                        </a:rPr>
                        <a:t>http://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192.168.0.137:8080/api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200" dirty="0"/>
                        <a:t>board/recommend/{board_id}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476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Authorization : ‘Bearer’ + token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4761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{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   username : ‘username’,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   </a:t>
                      </a:r>
                      <a:r>
                        <a:rPr lang="en-US" altLang="ko-KR" sz="1200" dirty="0" err="1"/>
                        <a:t>board_id</a:t>
                      </a:r>
                      <a:r>
                        <a:rPr lang="en-US" altLang="ko-KR" sz="1200" dirty="0"/>
                        <a:t> : 3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24339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243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4119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374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04107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/restaurant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모든 맛집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Map-01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283924"/>
              </p:ext>
            </p:extLst>
          </p:nvPr>
        </p:nvGraphicFramePr>
        <p:xfrm>
          <a:off x="796740" y="1754553"/>
          <a:ext cx="10515602" cy="483178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414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414352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hlinkClick r:id="rId2"/>
                        </a:rPr>
                        <a:t>http://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192.168.0.137:8080/</a:t>
                      </a:r>
                      <a:r>
                        <a:rPr lang="en-US" altLang="ko-KR" sz="1200" dirty="0"/>
                        <a:t>api/restaurant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4143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Authorization : ‘Bearer’ + token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4143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238703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238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262573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{ "id": 1, "address": “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"point": "POINT 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)＂, ＂content＂: ＂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"menu": ＂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"name": ＂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식당명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usageDay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"11:00-21:00",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"img1": "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 주소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1", "img2": "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 주소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2", “</a:t>
                      </a:r>
                    </a:p>
                    <a:p>
                      <a:pPr rtl="0" fontAlgn="base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replys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[], "recommends": [] }, </a:t>
                      </a:r>
                    </a:p>
                    <a:p>
                      <a:pPr rtl="0" fontAlgn="base"/>
                      <a:endParaRPr lang="en-US" altLang="ko-KR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 "id": 2, "address": “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"point": "POINT 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)＂, ＂content＂: ＂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"menu": ＂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"name": ＂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식당명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usageDay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"11:00-21:00",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"img1": "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 주소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1", "img2": "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 주소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2", “</a:t>
                      </a:r>
                    </a:p>
                    <a:p>
                      <a:pPr rtl="0" fontAlgn="base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replys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[], "recommends": [] }]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535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87242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/restaurant/{</a:t>
                      </a:r>
                      <a:r>
                        <a:rPr lang="en-US" altLang="ko-KR" sz="1200" dirty="0" err="1"/>
                        <a:t>res_id</a:t>
                      </a:r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해당 맛집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Map-01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277028"/>
              </p:ext>
            </p:extLst>
          </p:nvPr>
        </p:nvGraphicFramePr>
        <p:xfrm>
          <a:off x="796740" y="1754553"/>
          <a:ext cx="10515602" cy="483178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414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414352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hlinkClick r:id="rId2"/>
                        </a:rPr>
                        <a:t>http://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192.168.0.137:8080/</a:t>
                      </a:r>
                      <a:r>
                        <a:rPr lang="en-US" altLang="ko-KR" sz="1200" dirty="0"/>
                        <a:t>api/restaurant/{res_id}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4143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Authorization : ‘Bearer’ + token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4143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238703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238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262573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 "id": 1,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"address": “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"point": "POINT 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)＂,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＂content＂: ＂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"menu": ＂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"name": ＂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식당명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usageDay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"11:00-21:00",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"img1": "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 주소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1",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"img2": "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 주소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2",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replys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[],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"recommends": [] 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806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200776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/restaurant/city/{</a:t>
                      </a:r>
                      <a:r>
                        <a:rPr lang="en-US" altLang="ko-KR" sz="1200" dirty="0" err="1"/>
                        <a:t>cty_cd</a:t>
                      </a:r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해당 지역구 맛집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Map-01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091805"/>
              </p:ext>
            </p:extLst>
          </p:nvPr>
        </p:nvGraphicFramePr>
        <p:xfrm>
          <a:off x="796740" y="1754553"/>
          <a:ext cx="10515602" cy="483178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414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414352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hlinkClick r:id="rId2"/>
                        </a:rPr>
                        <a:t>http://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192.168.0.137:8080/</a:t>
                      </a:r>
                      <a:r>
                        <a:rPr lang="en-US" altLang="ko-KR" sz="1200" dirty="0"/>
                        <a:t>api/restaurant/city/{cty_cd}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4143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Authorization : ‘Bearer’ + token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4143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238703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238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262573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{ "id": 1, "address": “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"point": "POINT 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)＂, ＂content＂: ＂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"menu": ＂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"name": ＂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식당명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usageDay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"11:00-21:00",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"img1": "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 주소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1", "img2": "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 주소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2", “</a:t>
                      </a:r>
                    </a:p>
                    <a:p>
                      <a:pPr rtl="0" fontAlgn="base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replys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[], "recommends": [] }, </a:t>
                      </a:r>
                    </a:p>
                    <a:p>
                      <a:pPr rtl="0" fontAlgn="base"/>
                      <a:endParaRPr lang="en-US" altLang="ko-KR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 "id": 2, "address": “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"point": "POINT 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)＂, ＂content＂: ＂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"menu": ＂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"name": ＂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식당명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usageDay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"11:00-21:00", </a:t>
                      </a:r>
                    </a:p>
                    <a:p>
                      <a:pPr rtl="0" fontAlgn="base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"img1": "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 주소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1", "img2": "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 주소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2", “</a:t>
                      </a:r>
                    </a:p>
                    <a:p>
                      <a:pPr rtl="0" fontAlgn="base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replys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[], "recommends": [] }]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472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981252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/sight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모든 명소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Map-01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477438"/>
              </p:ext>
            </p:extLst>
          </p:nvPr>
        </p:nvGraphicFramePr>
        <p:xfrm>
          <a:off x="796740" y="1754553"/>
          <a:ext cx="10515602" cy="483178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414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414352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hlinkClick r:id="rId2"/>
                        </a:rPr>
                        <a:t>http://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192.168.0.137:8080/</a:t>
                      </a:r>
                      <a:r>
                        <a:rPr lang="en-US" altLang="ko-KR" sz="1200" dirty="0"/>
                        <a:t>api/sight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4143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Authorization : ‘Bearer’ + token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4143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238703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238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262573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</a:p>
                    <a:p>
                      <a:pPr fontAlgn="base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 "id": 1, "title": "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흰여울문화마을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"address": “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"img1": ＂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사진주소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1＂, ＂img2＂: ＂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사진주소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2", "homepage": ＂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홈페이지 주소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1＂, ＂content＂: ＂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?", "point": "POINT (129.04402 35.07885)", "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replys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[ ], "recommends": [] },</a:t>
                      </a:r>
                    </a:p>
                    <a:p>
                      <a:pPr fontAlgn="base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 "id": 2, "title": "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깡깡이예술마을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"address": “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"img1": ＂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사진주소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1＂, ＂img2＂: ＂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사진주소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2", "homepage": ＂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홈페이지 주소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1＂, ＂content＂: ＂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?", "point": "POINT (129.04402 35.07885)", "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replys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[ ], "recommends": [] }, }</a:t>
                      </a:r>
                    </a:p>
                    <a:p>
                      <a:pPr fontAlgn="base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748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78896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/sight/{</a:t>
                      </a:r>
                      <a:r>
                        <a:rPr lang="en-US" altLang="ko-KR" sz="1200" dirty="0" err="1"/>
                        <a:t>sig_id</a:t>
                      </a:r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해당 명소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Map-01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652115"/>
              </p:ext>
            </p:extLst>
          </p:nvPr>
        </p:nvGraphicFramePr>
        <p:xfrm>
          <a:off x="796740" y="1754553"/>
          <a:ext cx="10515602" cy="483178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414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414352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hlinkClick r:id="rId2"/>
                        </a:rPr>
                        <a:t>http://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192.168.0.137:8080/</a:t>
                      </a:r>
                      <a:r>
                        <a:rPr lang="en-US" altLang="ko-KR" sz="1200" dirty="0"/>
                        <a:t>api/sight/{sig_id}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4143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Authorization : ‘Bearer’ + token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4143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238703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238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262573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 "id": 1, "title": "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흰여울문화마을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</a:t>
                      </a:r>
                    </a:p>
                    <a:p>
                      <a:pPr fontAlgn="base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"address": “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</a:t>
                      </a:r>
                    </a:p>
                    <a:p>
                      <a:pPr fontAlgn="base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"img1": ＂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사진주소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1＂, ＂img2＂: ＂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사진주소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2", </a:t>
                      </a:r>
                    </a:p>
                    <a:p>
                      <a:pPr fontAlgn="base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"homepage": ＂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홈페이지 주소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1＂, </a:t>
                      </a:r>
                    </a:p>
                    <a:p>
                      <a:pPr fontAlgn="base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＂content＂: ＂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?", </a:t>
                      </a:r>
                    </a:p>
                    <a:p>
                      <a:pPr fontAlgn="base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"point": "POINT (129.04402 35.07885)", </a:t>
                      </a:r>
                    </a:p>
                    <a:p>
                      <a:pPr fontAlgn="base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replys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[ ], "recommends": [] 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075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389612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/sight/city/{</a:t>
                      </a:r>
                      <a:r>
                        <a:rPr lang="en-US" altLang="ko-KR" sz="1200" dirty="0" err="1"/>
                        <a:t>cty_cd</a:t>
                      </a:r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해당 지역구 명소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Map-01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840970"/>
              </p:ext>
            </p:extLst>
          </p:nvPr>
        </p:nvGraphicFramePr>
        <p:xfrm>
          <a:off x="796740" y="1754553"/>
          <a:ext cx="10515602" cy="483178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414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414352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hlinkClick r:id="rId2"/>
                        </a:rPr>
                        <a:t>http://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192.168.0.137:8080/</a:t>
                      </a:r>
                      <a:r>
                        <a:rPr lang="en-US" altLang="ko-KR" sz="1200" dirty="0"/>
                        <a:t>api/sight/city/{cty_cd}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4143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Authorization : ‘Bearer’ + token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4143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238703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238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262573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</a:p>
                    <a:p>
                      <a:pPr fontAlgn="base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 "id": 1, "title": "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흰여울문화마을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"address": “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"img1": ＂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사진주소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1＂, ＂img2＂: ＂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사진주소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2", "homepage": ＂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홈페이지 주소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1＂, ＂content＂: ＂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?", "point": "POINT (129.04402 35.07885)", "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replys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[ ], "recommends": [] },</a:t>
                      </a:r>
                    </a:p>
                    <a:p>
                      <a:pPr fontAlgn="base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 "id": 2, "title": "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깡깡이예술마을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"address": “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"img1": ＂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사진주소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1＂, ＂img2＂: ＂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사진주소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2", "homepage": ＂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홈페이지 주소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1＂, ＂content＂: ＂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?", "point": "POINT (129.04402 35.07885)", "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replys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[ ], "recommends": [] }, }</a:t>
                      </a:r>
                    </a:p>
                    <a:p>
                      <a:pPr fontAlgn="base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878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5D323BD-B0B2-4B55-B153-67C0DD00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" y="-84051"/>
            <a:ext cx="10515600" cy="1325563"/>
          </a:xfrm>
        </p:spPr>
        <p:txBody>
          <a:bodyPr/>
          <a:lstStyle/>
          <a:p>
            <a:r>
              <a:rPr lang="ko-KR" altLang="en-US" dirty="0"/>
              <a:t>시스템 구성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AF0860-7FA5-4338-8A8F-35070637D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07" y="2938575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618ACED-613F-4694-A7BE-7A3A18A7B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981" y="3983456"/>
            <a:ext cx="1052069" cy="1080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C1330E9-6B74-417D-8A00-94E0D1F3B772}"/>
              </a:ext>
            </a:extLst>
          </p:cNvPr>
          <p:cNvSpPr/>
          <p:nvPr/>
        </p:nvSpPr>
        <p:spPr>
          <a:xfrm>
            <a:off x="6778696" y="1877825"/>
            <a:ext cx="1800000" cy="360000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2C44C6-6398-4024-90C2-0D1F2177B12D}"/>
              </a:ext>
            </a:extLst>
          </p:cNvPr>
          <p:cNvSpPr/>
          <p:nvPr/>
        </p:nvSpPr>
        <p:spPr>
          <a:xfrm>
            <a:off x="7147537" y="1653235"/>
            <a:ext cx="1080000" cy="449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endParaRPr lang="ko-KR" altLang="en-US" sz="3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0976A1-BEDC-43F5-BD22-3F0257A4D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696" y="2229758"/>
            <a:ext cx="1080000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2E5CA5-FE42-4315-A489-B365858D5A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" r="6057"/>
          <a:stretch/>
        </p:blipFill>
        <p:spPr>
          <a:xfrm>
            <a:off x="7138696" y="3983456"/>
            <a:ext cx="1138989" cy="10800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D56444-4503-4E26-BACC-E30FC51F2934}"/>
              </a:ext>
            </a:extLst>
          </p:cNvPr>
          <p:cNvSpPr/>
          <p:nvPr/>
        </p:nvSpPr>
        <p:spPr>
          <a:xfrm>
            <a:off x="3532356" y="1877827"/>
            <a:ext cx="1800000" cy="359999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218727-D363-497B-96D5-9F1FB1A8238E}"/>
              </a:ext>
            </a:extLst>
          </p:cNvPr>
          <p:cNvSpPr/>
          <p:nvPr/>
        </p:nvSpPr>
        <p:spPr>
          <a:xfrm>
            <a:off x="3862863" y="1653236"/>
            <a:ext cx="1080000" cy="449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</a:t>
            </a:r>
            <a:endParaRPr lang="ko-KR" altLang="en-US" sz="48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1DD0E06-AD00-4F13-9D3F-DA6451ABB3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356" y="2237827"/>
            <a:ext cx="1080000" cy="10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A83EB21-2AA5-4434-9325-462A9D7B2E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359" y="2938956"/>
            <a:ext cx="1324800" cy="1324800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725A8DB-0C7D-45EE-9B5F-82B2F8E1A899}"/>
              </a:ext>
            </a:extLst>
          </p:cNvPr>
          <p:cNvCxnSpPr>
            <a:cxnSpLocks/>
          </p:cNvCxnSpPr>
          <p:nvPr/>
        </p:nvCxnSpPr>
        <p:spPr>
          <a:xfrm>
            <a:off x="5590974" y="3767021"/>
            <a:ext cx="902189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E4E7C8C-CEE5-4338-8794-55E4E397B3D9}"/>
              </a:ext>
            </a:extLst>
          </p:cNvPr>
          <p:cNvSpPr/>
          <p:nvPr/>
        </p:nvSpPr>
        <p:spPr>
          <a:xfrm>
            <a:off x="9181488" y="1444619"/>
            <a:ext cx="1025236" cy="10675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A7E288B-378A-464E-8E0B-A2943C672508}"/>
              </a:ext>
            </a:extLst>
          </p:cNvPr>
          <p:cNvCxnSpPr>
            <a:cxnSpLocks/>
          </p:cNvCxnSpPr>
          <p:nvPr/>
        </p:nvCxnSpPr>
        <p:spPr>
          <a:xfrm>
            <a:off x="2219701" y="3768401"/>
            <a:ext cx="902189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DCBAD40-B0F2-4499-AD8B-F73343F9C600}"/>
              </a:ext>
            </a:extLst>
          </p:cNvPr>
          <p:cNvCxnSpPr>
            <a:cxnSpLocks/>
          </p:cNvCxnSpPr>
          <p:nvPr/>
        </p:nvCxnSpPr>
        <p:spPr>
          <a:xfrm flipV="1">
            <a:off x="8953010" y="3983456"/>
            <a:ext cx="920663" cy="54000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287E491-8A89-45E4-8326-4AAA26156E75}"/>
              </a:ext>
            </a:extLst>
          </p:cNvPr>
          <p:cNvCxnSpPr>
            <a:cxnSpLocks/>
          </p:cNvCxnSpPr>
          <p:nvPr/>
        </p:nvCxnSpPr>
        <p:spPr>
          <a:xfrm>
            <a:off x="8938696" y="2769758"/>
            <a:ext cx="920663" cy="54000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C622530-7F7E-4191-99D0-9D2BE6E2C59C}"/>
              </a:ext>
            </a:extLst>
          </p:cNvPr>
          <p:cNvSpPr/>
          <p:nvPr/>
        </p:nvSpPr>
        <p:spPr>
          <a:xfrm>
            <a:off x="604493" y="4253456"/>
            <a:ext cx="1138989" cy="449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ko-KR" altLang="en-US" sz="20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9B1734-34A7-4506-9DA1-3ADCC96AF94A}"/>
              </a:ext>
            </a:extLst>
          </p:cNvPr>
          <p:cNvSpPr/>
          <p:nvPr/>
        </p:nvSpPr>
        <p:spPr>
          <a:xfrm>
            <a:off x="10312264" y="4298866"/>
            <a:ext cx="1138989" cy="449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endParaRPr lang="ko-KR" altLang="en-US" sz="20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6BD6D3-230F-4996-B976-AE60293C2827}"/>
              </a:ext>
            </a:extLst>
          </p:cNvPr>
          <p:cNvSpPr txBox="1"/>
          <p:nvPr/>
        </p:nvSpPr>
        <p:spPr>
          <a:xfrm>
            <a:off x="8994336" y="1716798"/>
            <a:ext cx="1399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JPA</a:t>
            </a:r>
            <a:r>
              <a:rPr lang="ko-KR" altLang="en-US" sz="1400" dirty="0"/>
              <a:t>를 통해</a:t>
            </a:r>
            <a:endParaRPr lang="en-US" altLang="ko-KR" sz="1400" dirty="0"/>
          </a:p>
          <a:p>
            <a:pPr algn="ctr"/>
            <a:r>
              <a:rPr lang="ko-KR" altLang="en-US" sz="1400" dirty="0"/>
              <a:t> </a:t>
            </a:r>
            <a:r>
              <a:rPr lang="en-US" altLang="ko-KR" sz="1400" dirty="0"/>
              <a:t>DB </a:t>
            </a:r>
            <a:r>
              <a:rPr lang="ko-KR" altLang="en-US" sz="1400" dirty="0"/>
              <a:t>조작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400C921-556E-47DB-A7BF-C3F36AA3B3AD}"/>
              </a:ext>
            </a:extLst>
          </p:cNvPr>
          <p:cNvSpPr/>
          <p:nvPr/>
        </p:nvSpPr>
        <p:spPr>
          <a:xfrm>
            <a:off x="9238083" y="4529666"/>
            <a:ext cx="1025236" cy="10675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C54424-3AAF-44DE-84CC-A49F09F28141}"/>
              </a:ext>
            </a:extLst>
          </p:cNvPr>
          <p:cNvSpPr txBox="1"/>
          <p:nvPr/>
        </p:nvSpPr>
        <p:spPr>
          <a:xfrm>
            <a:off x="9050931" y="4801845"/>
            <a:ext cx="1399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데이터 삽입</a:t>
            </a:r>
            <a:endParaRPr lang="en-US" altLang="ko-KR" sz="1400" dirty="0"/>
          </a:p>
          <a:p>
            <a:pPr algn="ctr"/>
            <a:r>
              <a:rPr lang="ko-KR" altLang="en-US" sz="1400" dirty="0"/>
              <a:t>및 관리</a:t>
            </a:r>
            <a:endParaRPr lang="en-US" altLang="ko-KR" sz="140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6F0B4AF-AC38-4875-B643-41E77017E735}"/>
              </a:ext>
            </a:extLst>
          </p:cNvPr>
          <p:cNvSpPr/>
          <p:nvPr/>
        </p:nvSpPr>
        <p:spPr>
          <a:xfrm>
            <a:off x="5590974" y="2227221"/>
            <a:ext cx="1025236" cy="10675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658E4A-1C80-48D9-8622-72B10AA08E06}"/>
              </a:ext>
            </a:extLst>
          </p:cNvPr>
          <p:cNvSpPr txBox="1"/>
          <p:nvPr/>
        </p:nvSpPr>
        <p:spPr>
          <a:xfrm>
            <a:off x="5403821" y="2283956"/>
            <a:ext cx="1399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RESTful API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algn="ctr"/>
            <a:r>
              <a:rPr lang="ko-KR" altLang="en-US" sz="1400" dirty="0"/>
              <a:t>→ </a:t>
            </a:r>
            <a:endParaRPr lang="en-US" altLang="ko-KR" sz="1400" dirty="0"/>
          </a:p>
          <a:p>
            <a:pPr algn="ctr"/>
            <a:r>
              <a:rPr lang="en-US" altLang="ko-KR" sz="1400" dirty="0"/>
              <a:t>JSON</a:t>
            </a:r>
            <a:r>
              <a:rPr lang="ko-KR" altLang="en-US" sz="1400" dirty="0"/>
              <a:t>형태</a:t>
            </a:r>
            <a:endParaRPr lang="en-US" altLang="ko-KR" sz="1400" dirty="0"/>
          </a:p>
          <a:p>
            <a:pPr algn="ctr"/>
            <a:r>
              <a:rPr lang="ko-KR" altLang="en-US" sz="1400" dirty="0"/>
              <a:t>로 통신</a:t>
            </a:r>
            <a:endParaRPr lang="en-US" altLang="ko-KR" sz="14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8F7493A-DB30-4403-A0D7-8C4D7C5707AB}"/>
              </a:ext>
            </a:extLst>
          </p:cNvPr>
          <p:cNvSpPr/>
          <p:nvPr/>
        </p:nvSpPr>
        <p:spPr>
          <a:xfrm>
            <a:off x="2185988" y="2186249"/>
            <a:ext cx="1025236" cy="10675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E028D5-BB36-4ED1-B60F-E1E75B2E7FF6}"/>
              </a:ext>
            </a:extLst>
          </p:cNvPr>
          <p:cNvSpPr txBox="1"/>
          <p:nvPr/>
        </p:nvSpPr>
        <p:spPr>
          <a:xfrm>
            <a:off x="1998835" y="2344477"/>
            <a:ext cx="13995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페이지 및 </a:t>
            </a:r>
            <a:endParaRPr lang="en-US" altLang="ko-KR" sz="1400" dirty="0"/>
          </a:p>
          <a:p>
            <a:pPr algn="ctr"/>
            <a:r>
              <a:rPr lang="ko-KR" altLang="en-US" sz="1400" dirty="0"/>
              <a:t>지도 서비스</a:t>
            </a:r>
            <a:endParaRPr lang="en-US" altLang="ko-KR" sz="1400" dirty="0"/>
          </a:p>
          <a:p>
            <a:pPr algn="ctr"/>
            <a:r>
              <a:rPr lang="ko-KR" altLang="en-US" sz="1400" dirty="0"/>
              <a:t>제공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596681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BE602C-722B-4F3E-8FAF-3200287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835"/>
            <a:ext cx="10515600" cy="1325563"/>
          </a:xfrm>
        </p:spPr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상세 명세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829CBD-FDE1-49C7-8F59-92F9AEE14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415796"/>
              </p:ext>
            </p:extLst>
          </p:nvPr>
        </p:nvGraphicFramePr>
        <p:xfrm>
          <a:off x="796741" y="890385"/>
          <a:ext cx="105156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641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989814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400639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20715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Index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/road/city/{</a:t>
                      </a:r>
                      <a:r>
                        <a:rPr lang="en-US" altLang="ko-KR" sz="1200" dirty="0" err="1"/>
                        <a:t>cty_cd</a:t>
                      </a:r>
                      <a:r>
                        <a:rPr lang="en-US" altLang="ko-KR" sz="1200" dirty="0"/>
                        <a:t>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해당 지역구 자전거 도로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Map-01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226905-024C-4372-98B1-33BF7E265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798726"/>
              </p:ext>
            </p:extLst>
          </p:nvPr>
        </p:nvGraphicFramePr>
        <p:xfrm>
          <a:off x="796740" y="1754553"/>
          <a:ext cx="10515602" cy="483178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21249">
                  <a:extLst>
                    <a:ext uri="{9D8B030D-6E8A-4147-A177-3AD203B41FA5}">
                      <a16:colId xmlns:a16="http://schemas.microsoft.com/office/drawing/2014/main" val="93990522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260905356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3484735828"/>
                    </a:ext>
                  </a:extLst>
                </a:gridCol>
                <a:gridCol w="2096273">
                  <a:extLst>
                    <a:ext uri="{9D8B030D-6E8A-4147-A177-3AD203B41FA5}">
                      <a16:colId xmlns:a16="http://schemas.microsoft.com/office/drawing/2014/main" val="663733866"/>
                    </a:ext>
                  </a:extLst>
                </a:gridCol>
              </a:tblGrid>
              <a:tr h="414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04078"/>
                  </a:ext>
                </a:extLst>
              </a:tr>
              <a:tr h="414352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Request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hlinkClick r:id="rId2"/>
                        </a:rPr>
                        <a:t>http://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192.168.0.137:8080/</a:t>
                      </a:r>
                      <a:r>
                        <a:rPr lang="en-US" altLang="ko-KR" sz="1200" dirty="0"/>
                        <a:t>api/sight/city/{cty_cd}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요청라인 </a:t>
                      </a:r>
                      <a:r>
                        <a:rPr lang="en-US" altLang="ko-KR" sz="1200" b="0" dirty="0"/>
                        <a:t>(</a:t>
                      </a:r>
                      <a:r>
                        <a:rPr lang="ko-KR" altLang="en-US" sz="1200" b="0" dirty="0"/>
                        <a:t>질의문자열</a:t>
                      </a:r>
                      <a:r>
                        <a:rPr lang="en-US" altLang="ko-KR" sz="1200" b="0" dirty="0"/>
                        <a:t>)</a:t>
                      </a:r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67022"/>
                  </a:ext>
                </a:extLst>
              </a:tr>
              <a:tr h="4143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Authorization : ‘Bearer’ + token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363667"/>
                  </a:ext>
                </a:extLst>
              </a:tr>
              <a:tr h="41435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385129"/>
                  </a:ext>
                </a:extLst>
              </a:tr>
              <a:tr h="238703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Response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Line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응답코드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19766"/>
                  </a:ext>
                </a:extLst>
              </a:tr>
              <a:tr h="238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Header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362431"/>
                  </a:ext>
                </a:extLst>
              </a:tr>
              <a:tr h="262573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Body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{ "name": "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가야대로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"geometry": "LINESTRING(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위도 경도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…)", "grade": 3 },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 "name": "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가야대로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"geometry": "LINESTRING(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위도 경도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…)", "grade": 3 },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 "name": "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가야대로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"geometry": "LINESTRING(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위도 경도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…)", "grade": 3 },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 "name": "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가야대로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"geometry": "LINESTRING(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위도 경도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…)", "grade": 3 }, </a:t>
                      </a:r>
                    </a:p>
                    <a:p>
                      <a:pPr fontAlgn="base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03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073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5EF7ECC-C7D7-443D-8CF4-688FC6B9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Database </a:t>
            </a:r>
            <a:r>
              <a:rPr lang="ko-KR" altLang="en-US" sz="4400" dirty="0"/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065389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5D323BD-B0B2-4B55-B153-67C0DD004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6FAAF22-61D1-41BB-AA19-4022B52A3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224" y="535063"/>
            <a:ext cx="7507652" cy="6226260"/>
          </a:xfr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A8E7A3E-4E7D-43D6-839F-9C8CFFF89DDE}"/>
              </a:ext>
            </a:extLst>
          </p:cNvPr>
          <p:cNvSpPr/>
          <p:nvPr/>
        </p:nvSpPr>
        <p:spPr>
          <a:xfrm>
            <a:off x="2743200" y="226243"/>
            <a:ext cx="5392132" cy="19419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9D0698F-6CFF-47B1-A9DE-7D56F3C73DAA}"/>
              </a:ext>
            </a:extLst>
          </p:cNvPr>
          <p:cNvSpPr/>
          <p:nvPr/>
        </p:nvSpPr>
        <p:spPr>
          <a:xfrm>
            <a:off x="2290713" y="2894029"/>
            <a:ext cx="3874417" cy="19419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2DD97AD-31A2-4286-8831-B318B3FC5835}"/>
              </a:ext>
            </a:extLst>
          </p:cNvPr>
          <p:cNvSpPr/>
          <p:nvPr/>
        </p:nvSpPr>
        <p:spPr>
          <a:xfrm>
            <a:off x="6108569" y="4689836"/>
            <a:ext cx="4076818" cy="20797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880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5D323BD-B0B2-4B55-B153-67C0DD004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명세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ADDCFC6-9D9B-47D0-B590-18185BBF2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ERD </a:t>
            </a:r>
            <a:r>
              <a:rPr lang="ko-KR" altLang="en-US" dirty="0"/>
              <a:t>테이블 구성 및 스키마 설명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6A5F666B-EECD-4382-A0D0-2F69631A9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309500"/>
              </p:ext>
            </p:extLst>
          </p:nvPr>
        </p:nvGraphicFramePr>
        <p:xfrm>
          <a:off x="1073805" y="2444942"/>
          <a:ext cx="899290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12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194102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142558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116786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0201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987926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027394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USER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유저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컬럼명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2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식별자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varchar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 주소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password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</a:rPr>
                        <a:t>비밀번호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인코딩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User_role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Enum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u="none" strike="noStrike" dirty="0">
                          <a:effectLst/>
                        </a:rPr>
                        <a:t>컨테이너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 err="1">
                          <a:effectLst/>
                        </a:rPr>
                        <a:t>User_name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""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닉네임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Email_verified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 인증 여부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731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Sign_up_date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Current_timestamp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 일자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914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57545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ADDCFC6-9D9B-47D0-B590-18185BBF2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4328"/>
            <a:ext cx="10515600" cy="4351338"/>
          </a:xfrm>
        </p:spPr>
        <p:txBody>
          <a:bodyPr/>
          <a:lstStyle/>
          <a:p>
            <a:r>
              <a:rPr lang="en-US" altLang="ko-KR" dirty="0"/>
              <a:t>ERD </a:t>
            </a:r>
            <a:r>
              <a:rPr lang="ko-KR" altLang="en-US" dirty="0"/>
              <a:t>테이블 구성 및 스키마 설명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6A5F666B-EECD-4382-A0D0-2F69631A9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167519"/>
              </p:ext>
            </p:extLst>
          </p:nvPr>
        </p:nvGraphicFramePr>
        <p:xfrm>
          <a:off x="1073805" y="993645"/>
          <a:ext cx="8992907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12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194102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142558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116786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0201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987926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027394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VERIFICATION_TOKEN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유저 회원가입 시 이메일 인증 토큰 테이블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컬럼명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2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토큰 식별자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식별자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EXPIRY_DATE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만료 기간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TOKEN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토큰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6809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ADDCFC6-9D9B-47D0-B590-18185BBF2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4328"/>
            <a:ext cx="10515600" cy="4351338"/>
          </a:xfrm>
        </p:spPr>
        <p:txBody>
          <a:bodyPr/>
          <a:lstStyle/>
          <a:p>
            <a:r>
              <a:rPr lang="en-US" altLang="ko-KR" dirty="0"/>
              <a:t>ERD </a:t>
            </a:r>
            <a:r>
              <a:rPr lang="ko-KR" altLang="en-US" dirty="0"/>
              <a:t>테이블 구성 및 스키마 설명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6A5F666B-EECD-4382-A0D0-2F69631A9194}"/>
              </a:ext>
            </a:extLst>
          </p:cNvPr>
          <p:cNvGraphicFramePr>
            <a:graphicFrameLocks noGrp="1"/>
          </p:cNvGraphicFramePr>
          <p:nvPr/>
        </p:nvGraphicFramePr>
        <p:xfrm>
          <a:off x="1073805" y="993645"/>
          <a:ext cx="8992907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12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194102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142558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116786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0201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987926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027394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BOARD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게시판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컬럼명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2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번호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CONTENT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TEXT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내용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CREATE_DATE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CURRENT_TIMESTAMP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작성 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TITLE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제목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작성자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VIEWCOUT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조회수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7311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8750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ADDCFC6-9D9B-47D0-B590-18185BBF2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4328"/>
            <a:ext cx="10515600" cy="4351338"/>
          </a:xfrm>
        </p:spPr>
        <p:txBody>
          <a:bodyPr/>
          <a:lstStyle/>
          <a:p>
            <a:r>
              <a:rPr lang="en-US" altLang="ko-KR" dirty="0"/>
              <a:t>ERD </a:t>
            </a:r>
            <a:r>
              <a:rPr lang="ko-KR" altLang="en-US" dirty="0"/>
              <a:t>테이블 구성 및 스키마 설명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6A5F666B-EECD-4382-A0D0-2F69631A9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04367"/>
              </p:ext>
            </p:extLst>
          </p:nvPr>
        </p:nvGraphicFramePr>
        <p:xfrm>
          <a:off x="1073805" y="993645"/>
          <a:ext cx="8992907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12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194102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142558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116786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0201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987926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027394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REPLY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게시판 댓글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컬럼명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2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식별자 번호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CONTENT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내용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CREATE_DATE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CURRENT_TIMESTAMP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 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BOARD_ID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FK</a:t>
                      </a:r>
                    </a:p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(BOARD)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작성자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</a:tbl>
          </a:graphicData>
        </a:graphic>
      </p:graphicFrame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2282263E-A525-4941-89A2-C87843BDD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260966"/>
              </p:ext>
            </p:extLst>
          </p:nvPr>
        </p:nvGraphicFramePr>
        <p:xfrm>
          <a:off x="1073805" y="4208842"/>
          <a:ext cx="899290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12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194102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142558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116786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0201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987926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027394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RECOMMEND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게시판 추천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컬럼명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2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RECOMMEND_ID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식별자 번호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BOARD_ID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FK</a:t>
                      </a:r>
                    </a:p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(BOARD)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작성자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2020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ADDCFC6-9D9B-47D0-B590-18185BBF2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4328"/>
            <a:ext cx="10515600" cy="4351338"/>
          </a:xfrm>
        </p:spPr>
        <p:txBody>
          <a:bodyPr/>
          <a:lstStyle/>
          <a:p>
            <a:r>
              <a:rPr lang="en-US" altLang="ko-KR" dirty="0"/>
              <a:t>ERD </a:t>
            </a:r>
            <a:r>
              <a:rPr lang="ko-KR" altLang="en-US" dirty="0"/>
              <a:t>테이블 구성 및 스키마 설명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6A5F666B-EECD-4382-A0D0-2F69631A9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811010"/>
              </p:ext>
            </p:extLst>
          </p:nvPr>
        </p:nvGraphicFramePr>
        <p:xfrm>
          <a:off x="1073805" y="993645"/>
          <a:ext cx="8992907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12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194102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142558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116786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0201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987926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027394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ROAD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자전거 도로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컬럼명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2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자전거 도로 식별자 정보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CTY_CD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(CITY)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지역구 단위 정보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RD_NM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 이름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쾌적함 정도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GEOMETRY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LINESTRING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 위치 정보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LENGTH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 길이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7311762"/>
                  </a:ext>
                </a:extLst>
              </a:tr>
            </a:tbl>
          </a:graphicData>
        </a:graphic>
      </p:graphicFrame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11BDC822-2BB1-4BFA-B47F-F75BB4AC3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16814"/>
              </p:ext>
            </p:extLst>
          </p:nvPr>
        </p:nvGraphicFramePr>
        <p:xfrm>
          <a:off x="1073805" y="4366637"/>
          <a:ext cx="899290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12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194102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142558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116786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0201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987926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027394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CITY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지역구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컬럼명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2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CTY_CD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지역구 행정 번호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CTY_NM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지역구 이름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3094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7902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ADDCFC6-9D9B-47D0-B590-18185BBF2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4328"/>
            <a:ext cx="10515600" cy="4351338"/>
          </a:xfrm>
        </p:spPr>
        <p:txBody>
          <a:bodyPr/>
          <a:lstStyle/>
          <a:p>
            <a:r>
              <a:rPr lang="en-US" altLang="ko-KR" dirty="0"/>
              <a:t>ERD </a:t>
            </a:r>
            <a:r>
              <a:rPr lang="ko-KR" altLang="en-US" dirty="0"/>
              <a:t>테이블 구성 및 스키마 설명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6A5F666B-EECD-4382-A0D0-2F69631A9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765156"/>
              </p:ext>
            </p:extLst>
          </p:nvPr>
        </p:nvGraphicFramePr>
        <p:xfrm>
          <a:off x="1073805" y="993645"/>
          <a:ext cx="8992907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12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194102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142558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116786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0201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987926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027394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RESTAURANT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맛집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컬럼명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2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RT_ID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 식별자 정보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ADDRESS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TEXT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 세부 정보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1059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MAIN_IMG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 메인 이미지 주소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2772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TUMBNAIL_IMG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맛집 썸네일 이미지 주소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MENU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RT_NAME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식당 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식당 위치 좌표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731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USAGE_DAY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 시간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247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CTY_CD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(CITY)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지역구 단위 정보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9847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1391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ADDCFC6-9D9B-47D0-B590-18185BBF2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4328"/>
            <a:ext cx="10515600" cy="4351338"/>
          </a:xfrm>
        </p:spPr>
        <p:txBody>
          <a:bodyPr/>
          <a:lstStyle/>
          <a:p>
            <a:r>
              <a:rPr lang="en-US" altLang="ko-KR" dirty="0"/>
              <a:t>ERD </a:t>
            </a:r>
            <a:r>
              <a:rPr lang="ko-KR" altLang="en-US" dirty="0"/>
              <a:t>테이블 구성 및 스키마 설명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6A5F666B-EECD-4382-A0D0-2F69631A9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204516"/>
              </p:ext>
            </p:extLst>
          </p:nvPr>
        </p:nvGraphicFramePr>
        <p:xfrm>
          <a:off x="1073805" y="993645"/>
          <a:ext cx="8992907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12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194102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142558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116786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0201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987926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027394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RESTAURANT_REPLY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맛집 리뷰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컬럼명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2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식별자 번호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CONTENT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내용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CREATE_DATE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CURRENT_TIMESTAMP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 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RES_ID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FK</a:t>
                      </a:r>
                    </a:p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en-US" altLang="ko-KR" sz="1050" u="none" strike="noStrike" dirty="0">
                          <a:effectLst/>
                        </a:rPr>
                        <a:t>RESTAURANT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 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작성자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</a:tbl>
          </a:graphicData>
        </a:graphic>
      </p:graphicFrame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2282263E-A525-4941-89A2-C87843BDD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479563"/>
              </p:ext>
            </p:extLst>
          </p:nvPr>
        </p:nvGraphicFramePr>
        <p:xfrm>
          <a:off x="1073805" y="4208842"/>
          <a:ext cx="899290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12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194102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142558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116786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0201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987926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027394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RESTAURANT_RECOMMEND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맛집 추천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컬럼명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2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RECOMMEND_ID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식별자 번호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RES_ID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FK</a:t>
                      </a:r>
                    </a:p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en-US" altLang="ko-KR" sz="1050" u="none" strike="noStrike" dirty="0">
                          <a:effectLst/>
                        </a:rPr>
                        <a:t>RESTAURANT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 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작성자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97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5EF7ECC-C7D7-443D-8CF4-688FC6B9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/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7081456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ADDCFC6-9D9B-47D0-B590-18185BBF2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4328"/>
            <a:ext cx="10515600" cy="4351338"/>
          </a:xfrm>
        </p:spPr>
        <p:txBody>
          <a:bodyPr/>
          <a:lstStyle/>
          <a:p>
            <a:r>
              <a:rPr lang="en-US" altLang="ko-KR" dirty="0"/>
              <a:t>ERD </a:t>
            </a:r>
            <a:r>
              <a:rPr lang="ko-KR" altLang="en-US" dirty="0"/>
              <a:t>테이블 구성 및 스키마 설명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6A5F666B-EECD-4382-A0D0-2F69631A9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65311"/>
              </p:ext>
            </p:extLst>
          </p:nvPr>
        </p:nvGraphicFramePr>
        <p:xfrm>
          <a:off x="1073805" y="993645"/>
          <a:ext cx="8992907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12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194102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142558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116786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0201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987926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027394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SIGHT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관광명소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컬럼명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2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SIGHT_ID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명소 식별자 정보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명소 주소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3094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명소에 대한 자세한 설명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4526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HOMPAGE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홈페이지 주소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8622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MAIN_IMG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이미지 주소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99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명소 위치 정보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8960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명소 이름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altLang="ko-KR" sz="1100" dirty="0"/>
                        <a:t>THUMBNAIL_IMG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 이미지 주소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CTY_CD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(CITY)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지역구 단위 정보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161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860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ADDCFC6-9D9B-47D0-B590-18185BBF2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4328"/>
            <a:ext cx="10515600" cy="4351338"/>
          </a:xfrm>
        </p:spPr>
        <p:txBody>
          <a:bodyPr/>
          <a:lstStyle/>
          <a:p>
            <a:r>
              <a:rPr lang="en-US" altLang="ko-KR" dirty="0"/>
              <a:t>ERD </a:t>
            </a:r>
            <a:r>
              <a:rPr lang="ko-KR" altLang="en-US" dirty="0"/>
              <a:t>테이블 구성 및 스키마 설명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6A5F666B-EECD-4382-A0D0-2F69631A9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72193"/>
              </p:ext>
            </p:extLst>
          </p:nvPr>
        </p:nvGraphicFramePr>
        <p:xfrm>
          <a:off x="1073805" y="993645"/>
          <a:ext cx="8992907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12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194102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142558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116786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0201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987926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027394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SIGHT_REPLY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명소 리뷰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컬럼명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2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식별자 번호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CONTENT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VARCHAR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내용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CREATE_DATE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CURRENT_TIMESTAMP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 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SIGHT_ID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FK</a:t>
                      </a:r>
                    </a:p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en-US" altLang="ko-KR" sz="1050" u="none" strike="noStrike" dirty="0">
                          <a:effectLst/>
                        </a:rPr>
                        <a:t>SIGHT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명소 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작성자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</a:tbl>
          </a:graphicData>
        </a:graphic>
      </p:graphicFrame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2282263E-A525-4941-89A2-C87843BDD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590681"/>
              </p:ext>
            </p:extLst>
          </p:nvPr>
        </p:nvGraphicFramePr>
        <p:xfrm>
          <a:off x="1073805" y="4208842"/>
          <a:ext cx="899290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12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194102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1142558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1116786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90201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987926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027394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SIGHT_RECOMMEND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테이블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명소 추천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컬럼명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Not Null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Default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200" dirty="0"/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RECOMMEND_ID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BIGINT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식별자 번호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u="none" strike="noStrike" dirty="0">
                          <a:effectLst/>
                        </a:rPr>
                        <a:t>SIGHT_ID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FK</a:t>
                      </a:r>
                    </a:p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en-US" altLang="ko-KR" sz="1050" u="none" strike="noStrike" dirty="0">
                          <a:effectLst/>
                        </a:rPr>
                        <a:t>SIGHT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명소 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indent="0"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작성자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505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5EF7ECC-C7D7-443D-8CF4-688FC6B9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/>
              <a:t>보완 사항</a:t>
            </a:r>
          </a:p>
        </p:txBody>
      </p:sp>
    </p:spTree>
    <p:extLst>
      <p:ext uri="{BB962C8B-B14F-4D97-AF65-F5344CB8AC3E}">
        <p14:creationId xmlns:p14="http://schemas.microsoft.com/office/powerpoint/2010/main" val="13031158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146C3-B8B0-406D-84B8-A9D32AF2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아쉬운 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D1FEAD8-F68C-4C71-84A7-184F09C720EA}"/>
              </a:ext>
            </a:extLst>
          </p:cNvPr>
          <p:cNvGrpSpPr/>
          <p:nvPr/>
        </p:nvGrpSpPr>
        <p:grpSpPr>
          <a:xfrm>
            <a:off x="2168236" y="1989000"/>
            <a:ext cx="2880000" cy="2880000"/>
            <a:chOff x="2285419" y="3651480"/>
            <a:chExt cx="2880000" cy="288000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BD977CC-F136-4856-AE50-79BFEB321F4D}"/>
                </a:ext>
              </a:extLst>
            </p:cNvPr>
            <p:cNvSpPr/>
            <p:nvPr/>
          </p:nvSpPr>
          <p:spPr>
            <a:xfrm>
              <a:off x="2285419" y="3651480"/>
              <a:ext cx="2880000" cy="28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9EA3210-48E8-41C2-A0F7-F6AE93854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269" y="3993330"/>
              <a:ext cx="2196300" cy="21963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E0614FB-8475-4700-A82E-6845324EF919}"/>
              </a:ext>
            </a:extLst>
          </p:cNvPr>
          <p:cNvSpPr txBox="1"/>
          <p:nvPr/>
        </p:nvSpPr>
        <p:spPr>
          <a:xfrm>
            <a:off x="2782529" y="50261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부실성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9958DBE-1665-4101-8DD4-E498830BDE37}"/>
              </a:ext>
            </a:extLst>
          </p:cNvPr>
          <p:cNvGrpSpPr/>
          <p:nvPr/>
        </p:nvGrpSpPr>
        <p:grpSpPr>
          <a:xfrm>
            <a:off x="7426036" y="1989000"/>
            <a:ext cx="2880000" cy="2880000"/>
            <a:chOff x="7248236" y="3727312"/>
            <a:chExt cx="2880000" cy="2880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83C16FE-7EEE-401B-AEFC-CD3CADC69355}"/>
                </a:ext>
              </a:extLst>
            </p:cNvPr>
            <p:cNvSpPr/>
            <p:nvPr/>
          </p:nvSpPr>
          <p:spPr>
            <a:xfrm>
              <a:off x="7248236" y="3727312"/>
              <a:ext cx="2880000" cy="28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DEBD055-C313-4711-979F-3D6838254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0236" y="4069312"/>
              <a:ext cx="2196000" cy="21960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1B91E2D-A41A-4D87-9A97-0062D7B61EA7}"/>
              </a:ext>
            </a:extLst>
          </p:cNvPr>
          <p:cNvSpPr txBox="1"/>
          <p:nvPr/>
        </p:nvSpPr>
        <p:spPr>
          <a:xfrm>
            <a:off x="8040329" y="5026184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Security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4004293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83277" y="70517"/>
            <a:ext cx="3238847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ko-KR" sz="1000" dirty="0"/>
              <a:t>signup : </a:t>
            </a:r>
            <a:r>
              <a:rPr kumimoji="1" lang="ko-KR" altLang="en-US" sz="1000" dirty="0"/>
              <a:t>회원가입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160442"/>
              </p:ext>
            </p:extLst>
          </p:nvPr>
        </p:nvGraphicFramePr>
        <p:xfrm>
          <a:off x="8962892" y="405819"/>
          <a:ext cx="3101833" cy="495651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63395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900" dirty="0">
                          <a:latin typeface="+mn-ea"/>
                          <a:ea typeface="+mn-ea"/>
                        </a:rPr>
                        <a:t>가입에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필요한 항목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이메일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이름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비밀번호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350460">
                <a:tc vMerge="1">
                  <a:txBody>
                    <a:bodyPr/>
                    <a:lstStyle/>
                    <a:p>
                      <a:pPr algn="ctr"/>
                      <a:endParaRPr lang="ko-Kore-KR" altLang="en-US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900" dirty="0"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US" altLang="en-US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중복성 검사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29916"/>
                  </a:ext>
                </a:extLst>
              </a:tr>
              <a:tr h="633954">
                <a:tc vMerge="1">
                  <a:txBody>
                    <a:bodyPr/>
                    <a:lstStyle/>
                    <a:p>
                      <a:pPr algn="ctr"/>
                      <a:endParaRPr lang="ko-Kore-KR" altLang="en-US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900" dirty="0"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유효성 검사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영문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숫자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특수문자 포함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공백 없음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8~20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자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672611"/>
                  </a:ext>
                </a:extLst>
              </a:tr>
              <a:tr h="541878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요청 받은 이메일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이름이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 있는지 검사 후 결과 반환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541878">
                <a:tc vMerge="1">
                  <a:txBody>
                    <a:bodyPr/>
                    <a:lstStyle/>
                    <a:p>
                      <a:pPr algn="ctr"/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altLang="ko-Kore-KR" sz="900" dirty="0">
                          <a:effectLst/>
                          <a:latin typeface="+mn-ea"/>
                          <a:ea typeface="+mn-ea"/>
                        </a:rPr>
                        <a:t>Request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 회원정보를 받아 데이터베이스에 저장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회원정보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이메일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),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이름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비밀번호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703112"/>
                  </a:ext>
                </a:extLst>
              </a:tr>
              <a:tr h="541878">
                <a:tc vMerge="1">
                  <a:txBody>
                    <a:bodyPr/>
                    <a:lstStyle/>
                    <a:p>
                      <a:pPr algn="ctr"/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회원 정보를 받아 이메일 인증용 메일 발송</a:t>
                      </a:r>
                      <a:endParaRPr lang="ko-Kore-KR" alt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572816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altLang="en-US" sz="9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9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altLang="en-US" sz="9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9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altLang="en-US" sz="9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altLang="en-US" sz="9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9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altLang="en-US" sz="9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9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altLang="en-US" sz="9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altLang="en-US" sz="9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7422F50D-E9AA-460A-B70B-85E4E5AA935E}"/>
              </a:ext>
            </a:extLst>
          </p:cNvPr>
          <p:cNvSpPr txBox="1">
            <a:spLocks/>
          </p:cNvSpPr>
          <p:nvPr/>
        </p:nvSpPr>
        <p:spPr>
          <a:xfrm>
            <a:off x="5770703" y="70517"/>
            <a:ext cx="3117375" cy="237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52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관리</a:t>
            </a:r>
            <a:endParaRPr kumimoji="1" lang="ko-Kore-KR" altLang="en-US" sz="1000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43ED692A-EB5D-4471-9574-AA684563BB77}"/>
              </a:ext>
            </a:extLst>
          </p:cNvPr>
          <p:cNvSpPr txBox="1">
            <a:spLocks/>
          </p:cNvSpPr>
          <p:nvPr/>
        </p:nvSpPr>
        <p:spPr>
          <a:xfrm>
            <a:off x="10513808" y="61859"/>
            <a:ext cx="1550917" cy="2460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52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en-US" sz="1000" dirty="0"/>
              <a:t>Users-01</a:t>
            </a:r>
            <a:endParaRPr kumimoji="1" lang="ko-Kore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54FD4-9E6F-426C-813C-75CFFCAE9AB7}"/>
              </a:ext>
            </a:extLst>
          </p:cNvPr>
          <p:cNvSpPr txBox="1"/>
          <p:nvPr/>
        </p:nvSpPr>
        <p:spPr>
          <a:xfrm>
            <a:off x="3696417" y="324433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화면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D1E750-24A5-42AB-90EB-95506FA8B3F8}"/>
              </a:ext>
            </a:extLst>
          </p:cNvPr>
          <p:cNvSpPr/>
          <p:nvPr/>
        </p:nvSpPr>
        <p:spPr>
          <a:xfrm>
            <a:off x="1462125" y="1089000"/>
            <a:ext cx="6120000" cy="468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252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83277" y="70517"/>
            <a:ext cx="3238847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ko-KR" sz="1000" dirty="0"/>
              <a:t>login : </a:t>
            </a:r>
            <a:r>
              <a:rPr kumimoji="1" lang="ko-KR" altLang="en-US" sz="1000" dirty="0"/>
              <a:t>로그인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32606"/>
              </p:ext>
            </p:extLst>
          </p:nvPr>
        </p:nvGraphicFramePr>
        <p:xfrm>
          <a:off x="8962892" y="405819"/>
          <a:ext cx="3101833" cy="4905563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서비스 이용을 위한 로그인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633954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ko-Kore-KR" altLang="en-US" sz="900" dirty="0">
                          <a:latin typeface="+mn-ea"/>
                          <a:ea typeface="+mn-ea"/>
                        </a:rPr>
                        <a:t>에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필요한 항목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이메일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비밀번호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350460">
                <a:tc vMerge="1">
                  <a:txBody>
                    <a:bodyPr/>
                    <a:lstStyle/>
                    <a:p>
                      <a:pPr algn="ctr"/>
                      <a:endParaRPr lang="ko-Kore-KR" altLang="en-US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900" dirty="0"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아이디 유효성 검사</a:t>
                      </a:r>
                      <a:br>
                        <a:rPr lang="en-US" altLang="ko-KR" sz="900" dirty="0">
                          <a:latin typeface="+mn-ea"/>
                          <a:ea typeface="+mn-ea"/>
                        </a:rPr>
                      </a:b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영문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숫자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@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영문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숫자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영문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숫자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29916"/>
                  </a:ext>
                </a:extLst>
              </a:tr>
              <a:tr h="633954">
                <a:tc vMerge="1">
                  <a:txBody>
                    <a:bodyPr/>
                    <a:lstStyle/>
                    <a:p>
                      <a:pPr algn="ctr"/>
                      <a:endParaRPr lang="ko-Kore-KR" altLang="en-US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900" dirty="0"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유효성 검사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영문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숫자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특수문자 포함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공백 없음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8~20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자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672611"/>
                  </a:ext>
                </a:extLst>
              </a:tr>
              <a:tr h="633954">
                <a:tc vMerge="1">
                  <a:txBody>
                    <a:bodyPr/>
                    <a:lstStyle/>
                    <a:p>
                      <a:pPr algn="ctr"/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4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BE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에서 정보 반환 시 </a:t>
                      </a: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Localstorage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정보 저장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Token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username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984485"/>
                  </a:ext>
                </a:extLst>
              </a:tr>
              <a:tr h="54187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altLang="ko-Kore-KR" sz="900" dirty="0">
                          <a:effectLst/>
                          <a:latin typeface="+mn-ea"/>
                          <a:ea typeface="+mn-ea"/>
                        </a:rPr>
                        <a:t>Request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 회원정보를 받아 데이터베이스에 검색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회원정보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이메일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),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이름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 비밀번호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541878">
                <a:tc vMerge="1">
                  <a:txBody>
                    <a:bodyPr/>
                    <a:lstStyle/>
                    <a:p>
                      <a:pPr algn="ctr"/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일치하는 회원 정보 있을 시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FE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 정보 반환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lnSpc>
                          <a:spcPct val="115000"/>
                        </a:lnSpc>
                        <a:buFontTx/>
                        <a:buChar char="-"/>
                      </a:pPr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Token(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만료기간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분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lnSpc>
                          <a:spcPct val="115000"/>
                        </a:lnSpc>
                        <a:buFontTx/>
                        <a:buChar char="-"/>
                      </a:pPr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Username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631913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altLang="en-US" sz="9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9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altLang="en-US" sz="9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9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altLang="en-US" sz="9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US" altLang="en-US" sz="9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로그인 버튼 클릭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메인 페이지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7422F50D-E9AA-460A-B70B-85E4E5AA935E}"/>
              </a:ext>
            </a:extLst>
          </p:cNvPr>
          <p:cNvSpPr txBox="1">
            <a:spLocks/>
          </p:cNvSpPr>
          <p:nvPr/>
        </p:nvSpPr>
        <p:spPr>
          <a:xfrm>
            <a:off x="5770703" y="70517"/>
            <a:ext cx="3117375" cy="237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52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관리</a:t>
            </a:r>
            <a:endParaRPr kumimoji="1" lang="ko-Kore-KR" altLang="en-US" sz="1000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43ED692A-EB5D-4471-9574-AA684563BB77}"/>
              </a:ext>
            </a:extLst>
          </p:cNvPr>
          <p:cNvSpPr txBox="1">
            <a:spLocks/>
          </p:cNvSpPr>
          <p:nvPr/>
        </p:nvSpPr>
        <p:spPr>
          <a:xfrm>
            <a:off x="10513808" y="61859"/>
            <a:ext cx="1550917" cy="2460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52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en-US" sz="1000" dirty="0"/>
              <a:t>Users-02</a:t>
            </a:r>
            <a:endParaRPr kumimoji="1" lang="ko-Kore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54FD4-9E6F-426C-813C-75CFFCAE9AB7}"/>
              </a:ext>
            </a:extLst>
          </p:cNvPr>
          <p:cNvSpPr txBox="1"/>
          <p:nvPr/>
        </p:nvSpPr>
        <p:spPr>
          <a:xfrm>
            <a:off x="3696417" y="324433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F51BF4-1E53-4EF2-A8DC-FB0784D80E15}"/>
              </a:ext>
            </a:extLst>
          </p:cNvPr>
          <p:cNvSpPr/>
          <p:nvPr/>
        </p:nvSpPr>
        <p:spPr>
          <a:xfrm>
            <a:off x="1462125" y="1089000"/>
            <a:ext cx="6120000" cy="468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69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7" y="70517"/>
            <a:ext cx="3192088" cy="23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000" dirty="0"/>
              <a:t>마이 페이지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718498"/>
              </p:ext>
            </p:extLst>
          </p:nvPr>
        </p:nvGraphicFramePr>
        <p:xfrm>
          <a:off x="8962892" y="405819"/>
          <a:ext cx="3101833" cy="4059657"/>
        </p:xfrm>
        <a:graphic>
          <a:graphicData uri="http://schemas.openxmlformats.org/drawingml/2006/table">
            <a:tbl>
              <a:tblPr firstRow="1" bandRow="1"/>
              <a:tblGrid>
                <a:gridCol w="311543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311543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2478747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32004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2678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회원이 작성한 게시글과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댓글을 확인</a:t>
                      </a:r>
                      <a:endParaRPr lang="ko-Kore-KR" altLang="en-US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539456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로그인 한 회원에 한해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본인이 작성한 게시글을 전체 보여줌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539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댓글 버튼 클릭 시 작성한 댓글을 전체 확인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4704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900" dirty="0">
                          <a:effectLst/>
                          <a:latin typeface="+mn-ea"/>
                          <a:ea typeface="+mn-ea"/>
                        </a:rPr>
                        <a:t>Username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을 받아  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에 유저 정보 검색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→ 해당 되는 유저정보를 반환</a:t>
                      </a: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470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900" b="0" dirty="0"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30135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3788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없음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3013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31173" marR="31173" marT="31173" marB="3117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</a:rPr>
                        <a:t>내 정보 출력</a:t>
                      </a:r>
                      <a:endParaRPr lang="ko-Kore-KR" altLang="en-US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1173" marR="31173" marT="31173" marB="3117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5770804" y="70517"/>
            <a:ext cx="3098876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000" dirty="0"/>
              <a:t>관리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0523913" y="70517"/>
            <a:ext cx="1540811" cy="237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en-US" sz="1000" dirty="0"/>
              <a:t>Users-03</a:t>
            </a:r>
            <a:endParaRPr kumimoji="1" lang="ko-Kore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89B1FD-4B3E-49B3-9388-43D8DD94DCF9}"/>
              </a:ext>
            </a:extLst>
          </p:cNvPr>
          <p:cNvSpPr txBox="1"/>
          <p:nvPr/>
        </p:nvSpPr>
        <p:spPr>
          <a:xfrm>
            <a:off x="3696417" y="324433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마이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8BE63A-C3CD-4725-9420-CB915B2A817D}"/>
              </a:ext>
            </a:extLst>
          </p:cNvPr>
          <p:cNvSpPr/>
          <p:nvPr/>
        </p:nvSpPr>
        <p:spPr>
          <a:xfrm>
            <a:off x="1462125" y="1089000"/>
            <a:ext cx="6120000" cy="468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27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5293</Words>
  <Application>Microsoft Office PowerPoint</Application>
  <PresentationFormat>와이드스크린</PresentationFormat>
  <Paragraphs>1937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8" baseType="lpstr">
      <vt:lpstr>Gulim</vt:lpstr>
      <vt:lpstr>맑은 고딕</vt:lpstr>
      <vt:lpstr>맑은 고딕</vt:lpstr>
      <vt:lpstr>Arial</vt:lpstr>
      <vt:lpstr>Office 테마</vt:lpstr>
      <vt:lpstr>B Travel</vt:lpstr>
      <vt:lpstr>활용 데이터</vt:lpstr>
      <vt:lpstr>기능 정의</vt:lpstr>
      <vt:lpstr>기능 정의</vt:lpstr>
      <vt:lpstr>시스템 구성</vt:lpstr>
      <vt:lpstr>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REST API 명세</vt:lpstr>
      <vt:lpstr>REST API 명세 목록</vt:lpstr>
      <vt:lpstr>REST API 명세 목록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REST API 상세 명세</vt:lpstr>
      <vt:lpstr>Database 설계</vt:lpstr>
      <vt:lpstr>ERD</vt:lpstr>
      <vt:lpstr>Table 명세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보완 사항</vt:lpstr>
      <vt:lpstr>아쉬운 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사이트 개발 목적 및 컨셉</dc:title>
  <dc:creator>김경민</dc:creator>
  <cp:lastModifiedBy>선신 김</cp:lastModifiedBy>
  <cp:revision>332</cp:revision>
  <dcterms:created xsi:type="dcterms:W3CDTF">2023-11-14T00:10:21Z</dcterms:created>
  <dcterms:modified xsi:type="dcterms:W3CDTF">2024-08-23T01:03:18Z</dcterms:modified>
</cp:coreProperties>
</file>